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7" r:id="rId4"/>
    <p:sldMasterId id="2147483701" r:id="rId5"/>
    <p:sldMasterId id="2147483714" r:id="rId6"/>
    <p:sldMasterId id="2147483727" r:id="rId7"/>
  </p:sldMasterIdLst>
  <p:notesMasterIdLst>
    <p:notesMasterId r:id="rId67"/>
  </p:notesMasterIdLst>
  <p:sldIdLst>
    <p:sldId id="256" r:id="rId8"/>
    <p:sldId id="257" r:id="rId9"/>
    <p:sldId id="274" r:id="rId10"/>
    <p:sldId id="311" r:id="rId11"/>
    <p:sldId id="435" r:id="rId12"/>
    <p:sldId id="302" r:id="rId13"/>
    <p:sldId id="304" r:id="rId14"/>
    <p:sldId id="316" r:id="rId15"/>
    <p:sldId id="368" r:id="rId16"/>
    <p:sldId id="436" r:id="rId17"/>
    <p:sldId id="364" r:id="rId18"/>
    <p:sldId id="370" r:id="rId19"/>
    <p:sldId id="313" r:id="rId20"/>
    <p:sldId id="315" r:id="rId21"/>
    <p:sldId id="369" r:id="rId22"/>
    <p:sldId id="321" r:id="rId23"/>
    <p:sldId id="363" r:id="rId24"/>
    <p:sldId id="318" r:id="rId25"/>
    <p:sldId id="336" r:id="rId26"/>
    <p:sldId id="338" r:id="rId27"/>
    <p:sldId id="415" r:id="rId28"/>
    <p:sldId id="333" r:id="rId29"/>
    <p:sldId id="416" r:id="rId30"/>
    <p:sldId id="328" r:id="rId31"/>
    <p:sldId id="365" r:id="rId32"/>
    <p:sldId id="326" r:id="rId33"/>
    <p:sldId id="261" r:id="rId34"/>
    <p:sldId id="325" r:id="rId35"/>
    <p:sldId id="358" r:id="rId36"/>
    <p:sldId id="384" r:id="rId37"/>
    <p:sldId id="417" r:id="rId38"/>
    <p:sldId id="418" r:id="rId39"/>
    <p:sldId id="419" r:id="rId40"/>
    <p:sldId id="420" r:id="rId41"/>
    <p:sldId id="421" r:id="rId42"/>
    <p:sldId id="422" r:id="rId43"/>
    <p:sldId id="367" r:id="rId44"/>
    <p:sldId id="424" r:id="rId45"/>
    <p:sldId id="425" r:id="rId46"/>
    <p:sldId id="426" r:id="rId47"/>
    <p:sldId id="427" r:id="rId48"/>
    <p:sldId id="428" r:id="rId49"/>
    <p:sldId id="429" r:id="rId50"/>
    <p:sldId id="430" r:id="rId51"/>
    <p:sldId id="431" r:id="rId52"/>
    <p:sldId id="432" r:id="rId53"/>
    <p:sldId id="397" r:id="rId54"/>
    <p:sldId id="411" r:id="rId55"/>
    <p:sldId id="412" r:id="rId56"/>
    <p:sldId id="403" r:id="rId57"/>
    <p:sldId id="404" r:id="rId58"/>
    <p:sldId id="413" r:id="rId59"/>
    <p:sldId id="414" r:id="rId60"/>
    <p:sldId id="434" r:id="rId61"/>
    <p:sldId id="366" r:id="rId62"/>
    <p:sldId id="423" r:id="rId63"/>
    <p:sldId id="433" r:id="rId64"/>
    <p:sldId id="410" r:id="rId65"/>
    <p:sldId id="317" r:id="rId66"/>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2" userDrawn="1">
          <p15:clr>
            <a:srgbClr val="A4A3A4"/>
          </p15:clr>
        </p15:guide>
        <p15:guide id="2" pos="6648" userDrawn="1">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pperd, Thomas" initials="ST" lastIdx="1" clrIdx="0">
    <p:extLst>
      <p:ext uri="{19B8F6BF-5375-455C-9EA6-DF929625EA0E}">
        <p15:presenceInfo xmlns:p15="http://schemas.microsoft.com/office/powerpoint/2012/main" userId="Shepperd, Thomas" providerId="None"/>
      </p:ext>
    </p:extLst>
  </p:cmAuthor>
  <p:cmAuthor id="2" name="Eric &amp; Bonnie" initials="E&amp;B" lastIdx="1" clrIdx="1">
    <p:extLst>
      <p:ext uri="{19B8F6BF-5375-455C-9EA6-DF929625EA0E}">
        <p15:presenceInfo xmlns:p15="http://schemas.microsoft.com/office/powerpoint/2012/main" userId="Eric &amp; Bonn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21838" autoAdjust="0"/>
    <p:restoredTop sz="94291" autoAdjust="0"/>
  </p:normalViewPr>
  <p:slideViewPr>
    <p:cSldViewPr snapToGrid="0" showGuides="1">
      <p:cViewPr varScale="1">
        <p:scale>
          <a:sx n="45" d="100"/>
          <a:sy n="45" d="100"/>
        </p:scale>
        <p:origin x="60" y="852"/>
      </p:cViewPr>
      <p:guideLst>
        <p:guide orient="horz" pos="3912"/>
        <p:guide pos="6648"/>
      </p:guideLst>
    </p:cSldViewPr>
  </p:slideViewPr>
  <p:notesTextViewPr>
    <p:cViewPr>
      <p:scale>
        <a:sx n="1" d="1"/>
        <a:sy n="1" d="1"/>
      </p:scale>
      <p:origin x="0" y="0"/>
    </p:cViewPr>
  </p:notesTextViewPr>
  <p:sorterViewPr>
    <p:cViewPr varScale="1">
      <p:scale>
        <a:sx n="100" d="100"/>
        <a:sy n="100" d="100"/>
      </p:scale>
      <p:origin x="0" y="-21084"/>
    </p:cViewPr>
  </p:sorterViewPr>
  <p:notesViewPr>
    <p:cSldViewPr snapToGrid="0" showGuides="1">
      <p:cViewPr varScale="1">
        <p:scale>
          <a:sx n="52" d="100"/>
          <a:sy n="52" d="100"/>
        </p:scale>
        <p:origin x="2862" y="96"/>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1-30T12:46:42.051" idx="1">
    <p:pos x="10" y="10"/>
    <p:text/>
    <p:extLst>
      <p:ext uri="{C676402C-5697-4E1C-873F-D02D1690AC5C}">
        <p15:threadingInfo xmlns:p15="http://schemas.microsoft.com/office/powerpoint/2012/main" timeZoneBias="30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05:12:15.347"/>
    </inkml:context>
    <inkml:brush xml:id="br0">
      <inkml:brushProperty name="width" value="0.35" units="cm"/>
      <inkml:brushProperty name="height" value="0.35" units="cm"/>
      <inkml:brushProperty name="color" value="#E71224"/>
    </inkml:brush>
  </inkml:definitions>
  <inkml:trace contextRef="#ctx0" brushRef="#br0">3500 42 24575,'-41'0'0,"-4"-4"0,17 4 0,5-3 0,-20 3 0,13 0 0,-17 0 0,4 0 0,2 0 0,-14-4 0,10 3 0,-8-3 0,-2 0 0,10 4 0,0-4 0,-6 1 0,2 1 0,-8-1 0,-6-1 0,18 3 0,-21-3 0,21 4 0,0 0 0,5 0 0,-5 0 0,0 0 0,-20 0 0,20 0 0,-19 0 0,19 0 0,-20 0 0,8 0 0,2 0 0,-23 0 0,19 0 0,-21 4 0,11-3 0,2 3 0,-40 4 0,28-7 0,-33 8 0,46-6 0,11 2 0,2 2 0,-2-2-984,10 1 0,-8-2 0,0 3 0,4 3 0,10-4 0,13 2 104,11 0 880,-3-1 983,0 0 0,-3 1 0,3-1 0,-3 4 0,3-5 0,-5 3-97,5-1-886,0-3 0,3 3 0,7-3 0,-8 1 0,-2 2 0,1-2 0,5 5 0,-10-1 0,9 6 0,-11-4 0,10 3 0,7-10 0,-17 9 0,6-7 0,-3 4 0,-1-2 0,11-4 0,-13 6 0,4 0 0,1-2 0,-1 2 0,5-3 0,3 0 0,-10 4 0,8 0 0,3-3 0,5-1 0,0 0 0,4 0 0,-6 4 0,-6 4 0,5-5 0,-9 4 0,12-7 0,-6 1 0,6-1 0,-3 0 0,9-2 0,-14 10 0,10-10 0,-4 10 0,-2-7 0,8 2 0,-7 1 0,3 0 0,-2 0 0,4 0 0,4-3 0,0-1 0,0 0 0,0 1 0,0-1 0,0 3 0,0-2 0,0 0 0,0 3 0,0-3 0,0 2 0,0 1 0,0 0 0,0 4 0,0-2 0,0 6 0,0-10 0,0 6 0,0-8 0,0 1 0,0-1 0,0 4 0,0-5 0,0 8 0,0-6 0,0 3 0,4-3 0,-4 3 0,10 0 0,-4-2 0,1 6 0,-3-11 0,0 6 0,-2-7 0,8 7 0,-8-6 0,2 6 0,0-5 0,2 5 0,0-2 0,3 0 0,-7 6 0,12-5 0,-12 3 0,18 0 0,-18-3 0,13 3 0,-9-4 0,0-1 0,2 0 0,-2-2 0,0 1 0,7 1 0,3-1 0,6 4 0,1-2 0,1 1 0,9 2 0,-8-5 0,15 3 0,-5 0 0,6-1 0,4 4 0,-4-5 0,3 2 0,-1 1 0,0-3 0,-10-1 0,8 0 0,-5-3 0,16 7 0,17-5 0,0 9 0,13-6 0,-27 1 0,-2 0 0,0-5 0,4 3 0,9 1 0,1-1 0,0 0 0,1 1 0,28 3 0,-21-2 0,21-2 0,-30 0 0,-17-7 0,2 2 0,-15 1 0,17-3 0,-16 2 0,14 0 0,-26-2 0,14 2 0,-1-3 0,5 3 0,2-2 0,-12 2 0,8 1 0,4-4 0,24 4 0,13-4 0,14 0 0,18 0 0,0 4 0,15-2 0,3 3 0,-1-5 0,-2 0 0,-13 0 0,25 0 0,-51 0 0,0 0 0,-46-3 0,-21 3 0,-5-5 0,-3 4 0,1-4 0,4 2 0,5-3 0,-3 4 0,-1-4 0,-9 3 0,4-1 0,-1-2 0,-5 1 0,6 2 0,0-2 0,1 1 0,7-4 0,-7 4 0,-3-4 0,2 5 0,1-2 0,1-1 0,8-4 0,-9 0 0,5-1 0,-7 3 0,1 0 0,-4 3 0,4-3 0,-1 0 0,1 1 0,7-4 0,-5 5 0,-2-2 0,-1 0 0,-5 3 0,6-3 0,0 0 0,-5 2 0,11-3 0,-10 5 0,-3-2 0,5 0 0,-8 0 0,6-1 0,-6-1 0,-2 2 0,0-2 0,1 2 0,5-3 0,-4-2 0,0 2 0,-2-2 0,-2 6 0,2-3 0,2 0 0,-6-6 0,8 5 0,-5-7 0,3 7 0,8-3 0,-8 0 0,-2-4 0,2 2 0,-6-2 0,6 4 0,0 0 0,-5 0 0,3 0 0,-4 0 0,0 0 0,0 0 0,0-1 0,0 1 0,0 1 0,0-1 0,0 0 0,0 0 0,0-1 0,0 1 0,0 0 0,-5-4 0,3-2 0,-10-3 0,10-2 0,-12-4 0,6 4 0,-7-5 0,7 11 0,2 1 0,0-1 0,-2 4 0,0-3 0,-3-1 0,5 8 0,-8-7 0,8 7 0,-2 0 0,-6-6 0,7 8 0,-11-9 0,6 8 0,-1-4 0,-5 0 0,8 3 0,4 1 0,-2 3 0,-1 1 0,-3-4 0,-4-2 0,10 1 0,-4 1 0,5 0 0,-5 3 0,0-3 0,-6 0 0,5 2 0,-11-5 0,4 5 0,1-5 0,-5 1 0,8 1 0,-7 1 0,5 0 0,0 1 0,-3 0 0,13 1 0,-12 1 0,9 0 0,1 1 0,-6-4 0,4 3 0,-4 0 0,-1-2 0,-3 3 0,0-4 0,-11-1 0,2 1 0,-18-6 0,11 7 0,-17-4 0,14 0 0,-16 0 0,18 0 0,1 2 0,13 2 0,-3 1 0,7 1 0,-5 2 0,-5-3 0,3 3 0,-9-1 0,9-4 0,1 7 0,-3-7 0,11 7 0,-1-4 0,0 5 0,-1-5 0,-7 4 0,-9-1 0,0-2 0,-3 4 0,13-4 0,7 4 0,6 0 0,-9 0 0,9 0 0,-14 0 0,13 0 0,-5 0 0,8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05:25:55.007"/>
    </inkml:context>
    <inkml:brush xml:id="br0">
      <inkml:brushProperty name="width" value="0.05" units="cm"/>
      <inkml:brushProperty name="height" value="0.05" units="cm"/>
      <inkml:brushProperty name="color" value="#E71224"/>
    </inkml:brush>
  </inkml:definitions>
  <inkml:trace contextRef="#ctx0" brushRef="#br0">1 0 24575,'20'0'0,"56"0"0,-36 0-9831,48 0 8341,-52 0 4308,14 0-2818,-10 0 1719,-8 0-1719,-13 0 0,-9 0 0,1 0 6784,9 0-6784,-3 0 0,3 0 0,-5 0 0,0 0 0,-4 0 0,-1 0 0,-4 0 0,4 0 0,-3 0 0,7 0 0,3 0 0,5 0 0,0 0 0,11 5 0,-15-4 0,15 4 0,-11-5 0,5 0 0,1 0 0,6 0 0,-10 0 0,9 0 0,-11 0 0,5 0 0,-5 0 0,4 0 0,-4 0 0,0 0 0,-6 0 0,11 5 0,-8-4 0,16 8 0,-13-8 0,4 3 0,-4-4 0,0 0 0,-2 3 0,-5-2 0,1 2 0,-1-3 0,-4 0 0,-1 0 0,0 0 0,1 0 0,0 0 0,8 0 0,-6 0 0,7 4 0,-9-4 0,-1 4 0,-4-4 0,-3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05:26:03.438"/>
    </inkml:context>
    <inkml:brush xml:id="br0">
      <inkml:brushProperty name="width" value="0.05" units="cm"/>
      <inkml:brushProperty name="height" value="0.05" units="cm"/>
      <inkml:brushProperty name="color" value="#E71224"/>
    </inkml:brush>
  </inkml:definitions>
  <inkml:trace contextRef="#ctx0" brushRef="#br0">100 0 24575,'2'9'0,"-1"-3"0,2 3 0,-3-3 0,0 0 0,2-3 0,-1 2 0,2-2 0,-1 1 0,2 1 0,1-4 0,5 5 0,-3-3 0,7 4 0,-7 0 0,3-3 0,-4 1 0,0-2 0,0 3 0,4 1 0,-3-1 0,7 1 0,-7-4 0,7 4 0,-7-3 0,3 0 0,-4-2 0,4 2 0,-3-1 0,7 4 0,-7-3 0,3 2 0,-4-3 0,4 4 0,-3-1 0,7 1 0,-7-1 0,3 1 0,0-1 0,-3-2 0,9 9 0,-4-8 0,6 12 0,-3-8 0,-4 1 0,8 2 0,-10-8 0,10 11 0,-9-8 0,5 5 0,-5 0 0,0-7 0,-3 9 0,-1-10 0,1 6 0,-4-4 0,7 4 0,-9 1 0,6 4 0,2 3 0,-3 4 0,10-4 0,-8 4 0,-2-13 0,0 1 0,-6-4 0,10 1 0,-9 3 0,9-2 0,-10 2 0,5-4 0,-1-1 0,6 5 0,-3-3 0,0 3 0,-2-4 0,-4 0 0,4 0 0,-1 4 0,0-3 0,2 3 0,-6-4 0,6 0 0,-3 0 0,3 4 0,-2-3 0,2 0 0,-2 2 0,2-7 0,-2 7 0,-1-5 0,-3 2 0,0-1 0,2-1 0,-1 1 0,-11 0 0,5-2 0,-15 5 0,3 1 0,-5 4 0,0 1 0,-11 2 0,19-11 0,-8 3 0,16-6 0,0-1 0,0 1 0,0-2 0,0 0 0,0 0 0,-4 0 0,3 0 0,-3 0 0,4 0 0,0 0 0,-1 7 0,1-5 0,-5 8 0,4-7 0,-3 1 0,4-1 0,0 0 0,3 0 0,-2 0 0,-3 3 0,1-2 0,-3 2 0,4 0 0,0 0 0,-4 1 0,-1 3 0,0-5 0,-3 8 0,3-8 0,-4 6 0,4-4 0,0 0 0,1 3 0,-1-3 0,0 3 0,-3 1 0,7-4 0,-7 7 0,4-4 0,-5 4 0,6-7 0,-1 3 0,0-3 0,3 0 0,-8 4 0,8-5 0,-7 1 0,7-3 0,-3 2 0,4-3 0,0 3 0,3 0 0,-2-3 0,4 2 0,-4-2 0,1 1 0,-2 1 0,0-2 0,3 3 0,-2 0 0,-3 1 0,1-4 0,-3 1 0,7-2 0,-2-1 0,1 4 0,-2-2 0,0 3 0,0 0 0,3 0 0,0 0 0,1 0 0,-2 0 0,-2 0 0,0 0 0,3 0 0,-2-3 0,4 2 0,-4-2 0,4 3 0,-4-2 0,4 1 0,1-5 0,1 6 0,1-3 0,-2-2 0,3 1 0,4-12 0,4 2 0,44-21 0,-24 13 0,21-6 0,-20 13 0,-12 0 0,8-1 0,-2-3 0,-13 8 0,6-2 0,-8 3 0,0-1 0,-1-1 0,0 2 0,-3 1 0,3-3 0,-4 5 0,0-4 0,0 4 0,3-1 0,-3-1 0,3 2 0,-3-1 0,0 4 0,-1-1 0,1-1 0,0-4 0,0-2 0,0 1 0,0-1 0,-3 0 0,3 0 0,-3 0 0,3 2 0,0-5 0,0 7 0,2-11 0,-2 11 0,-2-7 0,-1 5 0,-1-2 0,2-4 0,3-1 0,0 0 0,0-3 0,-1 7 0,2-13 0,-4 12 0,7-12 0,-7 11 0,7-6 0,-8 5 0,0 0 0,0 1 0,0 3 0,3-3 0,-2 3 0,-2 0 0,1 0 0,-3 0 0,6 0 0,-3 0 0,0 0 0,0 0 0,-1 0 0,-1 0 0,4 0 0,-4 0 0,4 0 0,-4 0 0,4 0 0,-4 0 0,4 0 0,-2 0 0,4-4 0,-3 3 0,1-3 0,-1 4 0,-1 0 0,2 0 0,-4 0 0,2 0 0,-6 6 0,-4 4 0,-5 4 0,-3 3 0,0-4 0,-3 7 0,6-8 0,2 6 0,8-9 0,-1 3 0,0-3 0,-1 2 0,2-1 0,2 1 0,-3-1 0,2 1 0,-4-4 0,2 4 0,-1-2 0,-1 1 0,2 1 0,-3-2 0,0 3 0,0 0 0,0 0 0,0 0 0,0 0 0,0-3 0,3 2 0,-3-2 0,3 1 0,-3 1 0,3-2 0,-3 1 0,3 1 0,-7 2 0,3 0 0,-3 3 0,4-4 0,0 0 0,0 0 0,0 0 0,0 0 0,0 0 0,-4 4 0,3-4 0,-3 4 0,4-4 0,0 0 0,0 0 0,3 0 0,-3 0 0,3 0 0,-3 0 0,0-3 0,0 2 0,3-1 0,-3 2 0,3-1 0,-3 1 0,0 0 0,0 0 0,0 0 0,0 0 0,3 0 0,-2 0 0,1 0 0,1 0 0,-2 0 0,1-1 0,-2 1 0,0 0 0,0 0 0,0 0 0,0 0 0,3 0 0,-2 0 0,1 0 0,-2 0 0,0 0 0,3-1 0,-2 1 0,1-2 0,-2 1 0,3-2 0,-2 3 0,1-3 0,-2 3 0,1-3 0,-1 3 0,0 0 0,0 0 0,0-3 0,2 2 0,11-14 0,2 3 0,5-8 0,5-1 0,-1 2 0,4-4 0,-5 4 0,-3 3 0,-3-1 0,4 3 0,-4-2 0,3 2 0,-7 5 0,3-1 0,0 1 0,-3 0 0,7-1 0,-3-3 0,4 3 0,-4 0 0,3-3 0,-7 4 0,7-1 0,-7-2 0,7 2 0,-7 1 0,3-3 0,-4 5 0,0-1 0,0 2 0,0-3 0,-3 0 0,2-1 0,-2 2 0,1-1 0,1 2 0,-4-4 0,4 4 0,-2-1 0,0-1 0,3 2 0,-3-4 0,3 4 0,0-1 0,-3-1 0,2 2 0,-1-1 0,1-1 0,1 0 0,0-3 0,-2 0 0,1 2 0,-5-1 0,6 4 0,-3-4 0,3 2 0,-3-7 0,5 0 0,-7-1 0,-2 9 0,-13 8 0,-8 3 0,-6 9 0,1-4 0,-1 0 0,-3 4 0,8-11 0,3 2 0,9-9 0,11-3 0,-2 0 0,7 0 0,2-9 0,0 3 0,3-5 0,-4 4 0,0 4 0,0 0 0,0 3 0,-3-3 0,2 6 0,-1-3 0,2 3 0,4-7 0,-3 3 0,3-6 0,-1 6 0,-2-1 0,3 2 0,-4-3 0,0 0 0,0 0 0,0 3 0,0-3 0,0 3 0,0-3 0,4-1 0,-3 4 0,7-4 0,-7 3 0,7-3 0,-7 1 0,3 2 0,0-2 0,-3 2 0,3-2 0,-4 0 0,4-1 0,-4 3 0,4-2 0,0 2 0,1-3 0,1 3 0,-2-2 0,-5 6 0,1-6 0,0 6 0,-2-6 0,1 6 0,-5-6 0,6 6 0,-3-6 0,3 6 0,4-6 0,-3 5 0,3-3 0,-4 2 0,0-2 0,0 1 0,-3-2 0,2 4 0,-4-4 0,4 4 0,-2-4 0,3 1 0,0 1 0,-3 3 0,-3 3 0,0 3 0,-15 6 0,-11 15 0,8-10 0,-8 6 0,26-18 0,-6-4 0,6 4 0,-3-2 0,0 1 0,3 1 0,-6-4 0,3 4 0,-3-2 0,0 3 0,0 0 0,0 0 0,0 0 0,-4 4 0,3-3 0,-3 0 0,4-2 0,0-1 0,0 2 0,0-3 0,0 2 0,3-2 0,-3 1 0,3 1 0,-3-2 0,-4 4 0,3-1 0,-3 0 0,4 0 0,0 0 0,0 0 0,0 0 0,0 0 0,0 0 0,0-3 0,0 2 0,0-1 0,0 2 0,0-3 0,0 2 0,0-2 0,0 3 0,0 0 0,0 0 0,0 0 0,0 0 0,0 0 0,3 0 0,-2-3 0,1 2 0,1-1 0,-2 2 0,1-3 0,1 2 0,-2-4 0,4-1 0,-2-1 0,3-2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05:26:19.433"/>
    </inkml:context>
    <inkml:brush xml:id="br0">
      <inkml:brushProperty name="width" value="0.05" units="cm"/>
      <inkml:brushProperty name="height" value="0.05" units="cm"/>
      <inkml:brushProperty name="color" value="#E71224"/>
    </inkml:brush>
  </inkml:definitions>
  <inkml:trace contextRef="#ctx0" brushRef="#br0">669 569 24575,'-11'0'0,"-3"0"0,7 0 0,-6 0 0,7 0 0,-3 0 0,3 0 0,0 0 0,3-3 0,0 0 0,3-3 0,0 0 0,-6-10 0,5 8 0,-8-8 0,8 11 0,-4-1 0,4 0 0,-4 2 0,4-1 0,-4 4 0,4-4 0,-4 4 0,4-4 0,-4 4 0,11-1 0,-4 2 0,8 2 0,-4-1 0,0 2 0,2-1 0,-1-1 0,1 1 0,-2-2 0,0 3 0,0 0 0,0 1 0,0 1 0,0-4 0,0 4 0,-1-5 0,1 6 0,0-3 0,0 3 0,-3 0 0,3 0 0,-3 0 0,3 0 0,1 4 0,-4-4 0,0 4 0,-3-4 0,3 0 0,-2 0 0,4-3 0,-7-3 0,-3-4 0,-6-6 0,0 5 0,-2-4 0,7 8 0,-3-2 0,3 3 0,3-2 0,-3 1 0,3-2 0,0 1 0,-3 1 0,6-4 0,-6 1 0,3 1 0,-3-2 0,0 1 0,0-2 0,0 3 0,-1-6 0,1 4 0,-5-5 0,4 3 0,-3 3 0,0-2 0,6 3 0,-5-1 0,5-1 0,-2 1 0,0 1 0,0-2 0,0 4 0,0-4 0,3 1 0,-2 1 0,1-2 0,1 1 0,-2 1 0,1 0 0,1 1 0,-2 1 0,1-4 0,-2 1 0,0-2 0,0 3 0,3-2 0,-2 1 0,2 1 0,-3-2 0,0 4 0,0-4 0,0 1 0,0 1 0,0-2 0,2 1 0,-1-2 0,2 1 0,-3 1 0,0-1 0,0 2 0,0-3 0,0 0 0,0 2 0,0-1 0,2 2 0,-1-1 0,2-1 0,-3 2 0,0-3 0,3 0 0,-3 0 0,3 2 0,-3-1 0,0 2 0,0-3 0,0 2 0,0-1 0,0 2 0,0-3 0,0 0 0,0 0 0,0 3 0,0-3 0,0 3 0,0 0 0,0-3 0,0 3 0,0 0 0,0-3 0,-4-1 0,3 0 0,-7-4 0,7 5 0,-3-1 0,4 4 0,0-2 0,0 1 0,0-2 0,0 0 0,0 3 0,0-2 0,0 1 0,0-2 0,0 0 0,0 3 0,0-2 0,0 1 0,0-2 0,0 3 0,0-2 0,0 1 0,0-2 0,0 0 0,0 3 0,0-2 0,3 2 0,-2-3 0,4 0 0,-2 0 0,1 0 0,1 0 0,-2 0 0,3 0 0,0 0 0,-2 0 0,1 0 0,5 2 0,0 2 0,10 2 0,-7 0 0,3 0 0,10 3 0,-11-2 0,14 6 0,-16-7 0,7 7 0,-7-6 0,3 2 0,-4-3 0,0 3 0,0 0 0,0 0 0,-3 3 0,2-6 0,-1 6 0,2-3 0,0 3 0,0 0 0,-1 0 0,1 0 0,0-1 0,0 1 0,0 0 0,4 1 0,-6-1 0,6 1 0,-7-1 0,3-1 0,0 1 0,0-2 0,0 1 0,0-2 0,-1 3 0,1 0 0,0 0 0,4 1 0,-3-1 0,3-2 0,-7 1 0,3-2 0,-3 3 0,3 0 0,-10-6 0,3 2 0,-13-12 0,7 8 0,-4-8 0,0 7 0,4-3 0,-9-4 0,9 6 0,-3-6 0,4 10 0,0-3 0,3 0 0,-2 3 0,4-6 0,-4 3 0,4-3 0,-4 0 0,2 0 0,-3 0 0,0 0 0,2 0 0,-1 3 0,2-3 0,-1 3 0,-1 0 0,2 0 0,-3 1 0,0-2 0,0-2 0,2 0 0,-1 3 0,2-2 0,-1 1 0,-1 1 0,2-2 0,-3 1 0,0-2 0,0 3 0,0-2 0,0 4 0,0-2 0,0 3 0,0-2 0,0 1 0,3-4 0,0 11 0,3-5 0,0 19 0,0-8 0,0 5 0,0-3 0,0-3 0,0 3 0,0-4 0,0-1 0,3-6 0,0 0 0,3-3 0,0 0 0,0 0 0,-1 0 0,1 0 0,0 2 0,0-1 0,0 4 0,0-4 0,4 5 0,-3-5 0,3 5 0,-4-6 0,4 6 0,-3-5 0,3 5 0,-4-5 0,0 4 0,0-2 0,-1 1 0,1 1 0,0-5 0,0 6 0,0-3 0,4 4 0,-3-1 0,3-2 0,0 2 0,-3-3 0,0 4 0,3-1 0,-6 0 0,10 5 0,-3-7 0,0 6 0,3-6 0,-7 2 0,3 1 0,-4-4 0,0-1 0,4 2 0,-3-1 0,7 5 0,-7-5 0,3 3 0,-4-3 0,4 4 0,-3-4 0,7 4 0,-7-6 0,3 5 0,-4-6 0,-3 6 0,2-3 0,-2 3 0,3-3 0,0 2 0,0-4 0,0 2 0,0-1 0,0-1 0,0 4 0,0-1 0,0-1 0,-1 2 0,1-4 0,0 4 0,0-2 0,0 1 0,0 1 0,4-5 0,-3 6 0,3-3 0,-4 3 0,0-3 0,0 2 0,0-4 0,-1 4 0,1-1 0,0-1 0,-2 2 0,-2-2 0,1 1 0,-3 1 0,6-4 0,-3 4 0,3-2 0,0 0 0,-3 3 0,0-3 0,-1 3 0,2-3 0,-1 2 0,2-1 0,-2 2 0,3-3 0,-2 2 0,1-2 0,-2 1 0,0 1 0,0-2 0,-6-2 0,0 1 0,-3-7 0,0 4 0,3-4 0,-2 4 0,1-2 0,-2 3 0,0 0 0,0 0 0,7 0 0,-5-2 0,4-2 0,-12-2 0,4 2 0,-9-3 0,10 7 0,0-7 0,-3 7 0,6-3 0,-6 3 0,4-3 0,0 3 0,0-3 0,0 1 0,0 1 0,-4-5 0,3 5 0,-10-8 0,9 7 0,-4-4 0,8 3 0,-1 3 0,2-3 0,-3 3 0,0 0 0,0 0 0,0 0 0,0 0 0,0 0 0,0-3 0,0 0 0,0 0 0,3-3 0,-3 6 0,3-6 0,-3 3 0,-4-4 0,3 4 0,-7-7 0,7 8 0,-7-8 0,2 6 0,-3-4 0,4 4 0,-3-6 0,7 8 0,-7-8 0,7 9 0,-7-6 0,7 7 0,-3-6 0,4 2 0,0-2 0,-4 0 0,3 2 0,-3 1 0,4 0 0,5 2 0,2-1 0,9 2 0,1 3 0,0-2 0,-1 2 0,-5 0 0,5-2 0,-3 4 0,3-2 0,-4 3 0,0-3 0,0 3 0,0-3 0,4 3 0,-3-2 0,3 2 0,-4-3 0,0 3 0,0 0 0,0 0 0,4 0 0,-4-2 0,9 6 0,-9-6 0,4 6 0,-4-4 0,0-3 0,0 3 0,0-3 0,0 0 0,0 3 0,0-3 0,0 0 0,0 2 0,0-4 0,4 5 0,-3-3 0,2 4 0,-3-4 0,0 0 0,0-3 0,4 3 0,1 2 0,4 2 0,-4 0 0,-1-3 0,-4-2 0,-9-8 0,1 1 0,-18-6 0,-7-9 0,-10 7 0,-2-13 0,-9 4 0,27 8 0,-8-5 0,19 13 0,5 0 0,-4 2 0,8-2 0,-4 3 0,2-3 0,-3 0 0,0 0 0,2 0 0,-1 3 0,2 0 0,-3 0 0,0 0 0,0-3 0,2 0 0,-1 0 0,2 3 0,-1-3 0,-1 3 0,2 0 0,-1-3 0,-1 6 0,17 5 0,-9 0 0,22 12 0,-13-9 0,9 4 0,-1-2 0,-8-5 0,4 1 0,-13-3 0,2-3 0,-4 6 0,8-2 0,-5 2 0,6-2 0,0 2 0,-5-3 0,8 4 0,-8-1 0,4-2 0,-3 2 0,0-6 0,-2 6 0,1-6 0,-2 3 0,0 0 0,3 0 0,-3 0 0,3 0 0,0-1 0,0 2 0,-3 2 0,2-1 0,-1-1 0,1-2 0,-8-8 0,1 1 0,-17-6 0,6 4 0,-8-5 0,-3-9 0,6 7 0,-9-9 0,15 15 0,0-1 0,6 3 0,0 0 0,0 0 0,-4-1 0,5 1 0,-4-1 0,6 1 0,-7 0 0,3 2 0,-1-2 0,3 3 0,1-3 0,-2 0 0,0 0 0,1 0 0,-1 0 0,0 0 0,0 0 0,2 0 0,-1 0 0,4 0 0,-4 3 0,4-3 0,-4 6 0,2-6 0,-1 3 0,-1 0 0,-2-3 0,0 5 0,-3-5 0,4 2 0,0 1 0,0 0 0,0 3 0,0 0 0,-1-6 0,3 1 0,-2-2 0,3 4 0,0 1 0,4 13 0,8 2 0,5 14 0,3-5 0,-4 0 0,1-7 0,-7-3 0,3-2 0,0-3 0,1 3 0,0 2 0,0-1 0,-5-1 0,4-3 0,-3-4 0,1 3 0,-3-5 0,-2 4 0,0-2 0,3 3 0,-3-3 0,0 3 0,2-6 0,-4 6 0,-4-14 0,-1 6 0,-2-9 0,4 5 0,2 0 0,0 0 0,0 0 0,0 0 0,0 0 0,-3 3 0,0-3 0,-3 3 0,-1-7 0,4 3 0,-3-3 0,2 4 0,-2 0 0,3 0 0,-6-1 0,4 1 0,-5-1 0,4 1 0,3 0 0,-3 3 0,6-2 0,-3 1 0,0 1 0,3-2 0,-5 4 0,1-4 0,-2 2 0,0-1 0,3-1 0,-2 2 0,1-1 0,1-1 0,-2 2 0,1-3 0,1 0 0,-2 2 0,1-1 0,-2 2 0,3-3 0,-2 0 0,1 0 0,-2 0 0,0 2 0,0-1 0,3 2 0,-2-3 0,1 0 0,-2 0 0,1 0 0,-1 0 0,2 0 0,-1 0 0,2 0 0,-3 0 0,0 3 0,2-3 0,2 6 0,2-3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05:26:23.534"/>
    </inkml:context>
    <inkml:brush xml:id="br0">
      <inkml:brushProperty name="width" value="0.05" units="cm"/>
      <inkml:brushProperty name="height" value="0.05" units="cm"/>
      <inkml:brushProperty name="color" value="#E71224"/>
    </inkml:brush>
  </inkml:definitions>
  <inkml:trace contextRef="#ctx0" brushRef="#br0">0 1 24575,'17'0'0,"8"0"0,0 0 0,14 4 0,-15-3 0,1 3 0,-6-4 0,-12 0 0,3 0 0,-4 0 0,0 0 0,0 0 0,4 0 0,1 0 0,0 0 0,3 0 0,-7 0 0,3 0 0,-4 0 0,4 0 0,1 0 0,4 0 0,6 0 0,-5 0 0,5 0 0,-10 0 0,-1 0 0,0 0 0,1 0 0,0 0 0,3 0 0,-7 0 0,7 0 0,-7 0 0,7 0 0,-3 0 0,0 0 0,3 0 0,-3 0 0,4 0 0,0 0 0,0 0 0,-4 0 0,3 0 0,-7 0 0,7 0 0,-3 0 0,0 0 0,-1 0 0,0 0 0,-3 0 0,7 0 0,-7 0 0,3 0 0,0 0 0,-3 0 0,7 0 0,-3 0 0,4 0 0,-4 0 0,-1 0 0,-4 0 0,0 0 0,0 0 0,0 0 0,0 0 0,0 0 0,0 0 0,0 0 0,4 0 0,-3 0 0,7 0 0,-7 0 0,3 0 0,-5 0 0,1 0 0,0 0 0,0 0 0,0 0 0,0 0 0,0 0 0,0 0 0,0 0 0,0 0 0,0 0 0,4 0 0,-4 0 0,4 0 0,-4 0 0,0 0 0,4 0 0,7 0 0,-7 2 0,4-1 0,-10 2 0,2-3 0,-1 0 0,1 0 0,0 0 0,4 0 0,-3 0 0,3 0 0,-4 0 0,0 0 0,0 0 0,0 0 0,0 0 0,4 0 0,-3 0 0,3 0 0,0 0 0,-3 0 0,7 0 0,-7 0 0,3 0 0,-4 0 0,-1 0 0,1 0 0,0 0 0,0 0 0,0 0 0,0 0 0,0 0 0,0 0 0,0 0 0,0 0 0,0 0 0,4 0 0,-4 0 0,4 0 0,-4 0 0,0 0 0,0 0 0,0 0 0,0 0 0,0 0 0,0 0 0,0 0 0,0 0 0,0 0 0,-1 0 0,1 0 0,0 0 0,0 0 0,0 0 0,0 0 0,0 0 0,0 0 0,0 0 0,0 0 0,0 0 0,-1 0 0,1 0 0,0 0 0,0 0 0,0 0 0,-3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05:26:48.384"/>
    </inkml:context>
    <inkml:brush xml:id="br0">
      <inkml:brushProperty name="width" value="0.1" units="cm"/>
      <inkml:brushProperty name="height" value="0.1" units="cm"/>
      <inkml:brushProperty name="color" value="#E71224"/>
    </inkml:brush>
  </inkml:definitions>
  <inkml:trace contextRef="#ctx0" brushRef="#br0">3756 45 24575,'-43'-5'0,"-12"4"0,-9-4 0,-14 5 0,-6-6 0,-11 4 0,-2-4 0,-1 6 0,13 0 0,13 0 0,19 0 0,1 0 0,22 0 0,-3 0 0,4 0 0,-16 0 0,-8 0 0,-9 0 0,8 0 0,-5 0 0,14 0 0,-15 0 0,6 0 0,-7 0 0,-11 0 0,-2 0 0,-10 0 0,1 6 0,9-4 0,-8 4 0,18-6 0,-8 0 0,11 0 0,-1 0 0,0 0 0,-9 6 0,-3-4 0,-21 11 0,8-5 0,-8 0 0,11-2 0,1-6 0,-1 6 0,0-4 0,0 10 0,1-4 0,9 5 0,2-5 0,10 3 0,9-5 0,14 4 0,6 0 0,11-6 0,0 7 0,1-10 0,6 9 0,0-5 0,-1-1 0,8 2 0,-5-2 0,4 6 0,-2-2 0,1 2 0,-3 3 0,5-5 0,-6 2 0,1 12 0,8-14 0,-8 18 0,13-19 0,-7 7 0,6-3 0,-2 4 0,3 7 0,0-5 0,0 10 0,0-15 0,0 13 0,0-12 0,0 13 0,-4-10 0,3 10 0,-2-4 0,3 6 0,0-6 0,0 4 0,0-4 0,0 0 0,0-2 0,0-9 0,0 3 0,0 3 0,0-5 0,0 13 0,0-12 0,0 7 0,0-9 0,11 24 0,-8-19 0,12 26 0,-14-26 0,8 17 0,-4-9 0,5 10 0,-2-12 0,1 4 0,2-9 0,3 9 0,-2-10 0,4 5 0,-8-6 0,6 0 0,-6-4 0,6 3 0,-3-3 0,1 4 0,2-3 0,-2 2 0,3-2 0,5 0 0,-3-1 0,-1-3 0,4 4 0,-8-7 0,21 14 0,-9-12 0,4 9 0,-7-8 0,-1 0 0,9 6 0,0-3 0,6-1 0,-8 2 0,1-6 0,14 9 0,5-10 0,15 1 0,-16 2 0,4-6 0,-14 11 0,15-12 0,-6 9 0,-1-9 0,-2 4 0,2-5 0,9 0 0,28 0 0,-14 5 0,5-4 0,-12 5 0,12-6 0,-5 0 0,14 5 0,-20-3 0,1 3 0,0-5 0,0 0 0,-1 0 0,1 0 0,0 0 0,-1-5-6784,1 3 6784,0-3-4082,-9 5 4082,7 0 0,21 0 0,-29 0 0,1 0 0,46 0 0,0 0 0,-46 0 0,-1 0 0,-9 0 0,-13 0 4763,3 0-4763,-4 0 6103,7 0-6103,0 0 0,5 0 0,-5 0 0,7-5 0,0 4 0,9-4 0,-7 5 0,6 0 0,0 0 0,-6 0 0,15 0 0,-7 0 0,9 0 0,-15 0 0,2 0 0,-4 0 0,8 0 0,9 0 0,-1-5 0,1 3 0,-9-8 0,7 9 0,-7-10 0,1 10 0,-3-9 0,-8 8 0,0-7 0,0 3 0,-12 0 0,9-4 0,-17 5 0,18-1 0,-4-3 0,5 8 0,1-4 0,0 1 0,-7 2-6784,-1-7 6784,-13 8-206,4-3 206,-14 2 0,8 1 0,-4-2 0,18-1 0,16-1 0,1-3 0,-8 3 0,-10-7 6682,-21 10-6682,3-9 308,-5 7-308,1 1 0,5-4 0,-5 6 0,-1-2 0,0 0 0,-6-1 0,5 0 0,-1-2 0,-1 2 0,7-6 0,-7 5 0,3-4 0,0 2 0,-4 0 0,4-4 0,6 0 0,-8 4 0,8-9 0,-9 12 0,-3-6 0,5 3 0,-7 0 0,7-3 0,-5 0 0,2 3 0,1-3 0,-2 4 0,2-4 0,-1 3 0,1-3 0,-1 4 0,0-4 0,7-4 0,-4-2 0,1 2 0,0 0 0,-5 3 0,3 0 0,-1-3 0,-3 3 0,3-5 0,-3 5 0,0 1 0,-4 4 0,0 0 0,2 0 0,2-2 0,-1-3 0,0 1 0,-3 0 0,0 0 0,2 3 0,-1-3 0,2-5 0,-3 2 0,3-8 0,-2 10 0,2 1 0,0 0 0,-2 3 0,3-7 0,-1 3 0,-2 0 0,2-3 0,-3 3 0,0-5 0,0 1 0,0 4 0,0-3 0,0 3 0,0-10 0,0 9 0,-4-13 0,0 12 0,-1-13 0,1 10 0,1-5 0,-2 0 0,1 5 0,-3-1 0,6-4 0,-5 9 0,3-6 0,-1 8 0,-2 0 0,1-7 0,-2 5 0,-5-8 0,4 9 0,-6-4 0,9 4 0,-4 0 0,-1-1 0,-2 3 0,-6-8 0,3 9 0,0-6 0,-1 5 0,1-2 0,0 4 0,-6-2 0,5 2 0,-10-2 0,13 1 0,-13 0 0,13 1 0,-9 0 0,2 3 0,3-3 0,-9-2 0,-8-5 0,9 1 0,-4 4 0,15 2 0,3 3 0,-1 0 0,-7-4 0,6 4 0,-13-5 0,10 1 0,-5 0 0,0-1 0,5 5 0,-5-3 0,1 2 0,-2 0 0,-1 1 0,3 1 0,-1 2 0,5-6 0,-1 6 0,7-2 0,0 0 0,3 2 0,-7-3 0,7 4 0,-3 0 0,0 0 0,-1 0 0,-11 0 0,-2 0 0,0 0 0,7 0 0,2 0 0,8 0 0,-3 0 0,4 0 0,0 0 0,-4 0 0,3 0 0,-3 0 0,0 0 0,-1 0 0,-4 0 0,0 0 0,-6 0 0,5 0 0,-5 4 0,6-3 0,-6 2 0,-1 1 0,4-3 0,-8 3 0,17-4 0,-17 4 0,8-3 0,-4 3 0,1-4 0,3 3 0,6-2 0,0 3 0,2-4 0,3 0 0,-8 0 0,8 0 0,-7 0 0,3 0 0,-4 0 0,4 0 0,-3 0 0,7 0 0,-7 0 0,7 0 0,-3 0 0,0 0 0,0 0 0,-8 0 0,1 0 0,3 0 0,-3 0 0,10 2 0,-3-1 0,0 2 0,3-3 0,-3 0 0,4 0 0,-4 0 0,3 0 0,-13 0 0,8 0 0,-5 0 0,7 0 0,4 0 0,0 0 0,0 0 0,0 0 0,0 0 0,0 0 0,0 0 0,0 0 0,0 0 0,0 0 0,3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2830" tIns="46415" rIns="92830" bIns="46415" rtlCol="0"/>
          <a:lstStyle>
            <a:lvl1pPr algn="r">
              <a:defRPr sz="1200"/>
            </a:lvl1pPr>
          </a:lstStyle>
          <a:p>
            <a:fld id="{38F4DE5D-0153-49F8-8C11-43BFE93F11BF}" type="datetimeFigureOut">
              <a:rPr lang="en-US" smtClean="0"/>
              <a:t>12/5/2023</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0405" y="4470837"/>
            <a:ext cx="5603240" cy="36579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2830" tIns="46415" rIns="92830" bIns="46415" rtlCol="0" anchor="b"/>
          <a:lstStyle>
            <a:lvl1pPr algn="r">
              <a:defRPr sz="1200"/>
            </a:lvl1pPr>
          </a:lstStyle>
          <a:p>
            <a:fld id="{1FD1F168-D698-4BC6-82CE-45569A049C3D}" type="slidenum">
              <a:rPr lang="en-US" smtClean="0"/>
              <a:t>‹#›</a:t>
            </a:fld>
            <a:endParaRPr lang="en-US"/>
          </a:p>
        </p:txBody>
      </p:sp>
    </p:spTree>
    <p:extLst>
      <p:ext uri="{BB962C8B-B14F-4D97-AF65-F5344CB8AC3E}">
        <p14:creationId xmlns:p14="http://schemas.microsoft.com/office/powerpoint/2010/main" val="91300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D1F168-D698-4BC6-82CE-45569A049C3D}" type="slidenum">
              <a:rPr lang="en-US" smtClean="0"/>
              <a:t>1</a:t>
            </a:fld>
            <a:endParaRPr lang="en-US" dirty="0"/>
          </a:p>
        </p:txBody>
      </p:sp>
    </p:spTree>
    <p:extLst>
      <p:ext uri="{BB962C8B-B14F-4D97-AF65-F5344CB8AC3E}">
        <p14:creationId xmlns:p14="http://schemas.microsoft.com/office/powerpoint/2010/main" val="62953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HRSD Tabb</a:t>
            </a:r>
            <a:r>
              <a:rPr lang="en-US" b="1" baseline="0" dirty="0"/>
              <a:t> Pressure Reducing and Offline Storage Facility: </a:t>
            </a:r>
            <a:endParaRPr lang="en-US" b="1" dirty="0"/>
          </a:p>
          <a:p>
            <a:endParaRPr lang="en-US" dirty="0"/>
          </a:p>
          <a:p>
            <a:r>
              <a:rPr lang="en-US" dirty="0"/>
              <a:t>Will be located behind</a:t>
            </a:r>
            <a:r>
              <a:rPr lang="en-US" baseline="0" dirty="0"/>
              <a:t> Tabb High School. </a:t>
            </a:r>
          </a:p>
          <a:p>
            <a:endParaRPr lang="en-US" baseline="0" dirty="0"/>
          </a:p>
          <a:p>
            <a:r>
              <a:rPr lang="en-US" dirty="0"/>
              <a:t>Designed to relieve pressures to the sewer system during wet weather events. </a:t>
            </a:r>
          </a:p>
          <a:p>
            <a:endParaRPr lang="en-US" dirty="0"/>
          </a:p>
          <a:p>
            <a:r>
              <a:rPr lang="en-US" dirty="0"/>
              <a:t>Facility will improve system operations, increase flow capacity, and provide reliable sanitary sewer infrastructure for the community and the region. Will also provide flow balancing for other HRSD treatment plants. System improvements are mandated by the EPA to reduce sanitary sewer overflows.</a:t>
            </a:r>
          </a:p>
          <a:p>
            <a:endParaRPr lang="en-US" dirty="0"/>
          </a:p>
          <a:p>
            <a:pPr defTabSz="948507">
              <a:defRPr/>
            </a:pPr>
            <a:r>
              <a:rPr lang="en-US" dirty="0"/>
              <a:t>HRSD held public meetings to explain the project and receive feedback. Original plans included two tanks, but that</a:t>
            </a:r>
            <a:r>
              <a:rPr lang="en-US" baseline="0" dirty="0"/>
              <a:t> plan has been reduced to one 2.5 million gallon tank. </a:t>
            </a:r>
            <a:r>
              <a:rPr lang="en-US" dirty="0"/>
              <a:t>The tank will be constructed of reinforced concrete and there will be no odor emissions.</a:t>
            </a:r>
          </a:p>
          <a:p>
            <a:pPr defTabSz="948507">
              <a:defRPr/>
            </a:pPr>
            <a:endParaRPr lang="en-US" dirty="0"/>
          </a:p>
          <a:p>
            <a:pPr defTabSz="948507">
              <a:defRPr/>
            </a:pPr>
            <a:r>
              <a:rPr lang="en-US" dirty="0"/>
              <a:t>Construction is scheduled to begin in fall 2023 and end in spring 2025.  </a:t>
            </a:r>
          </a:p>
          <a:p>
            <a:pPr defTabSz="948507">
              <a:defRPr/>
            </a:pPr>
            <a:endParaRPr lang="en-US" dirty="0"/>
          </a:p>
          <a:p>
            <a:pPr defTabSz="948507">
              <a:defRPr/>
            </a:pPr>
            <a:r>
              <a:rPr lang="en-US" dirty="0"/>
              <a:t>Additional project information, presentations, and HRSD contact information is available at HRSD’s website.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67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HRSD Tabb</a:t>
            </a:r>
            <a:r>
              <a:rPr lang="en-US" b="1" baseline="0" dirty="0"/>
              <a:t> Pressure Reducing and Offline Storage Facility: </a:t>
            </a:r>
            <a:endParaRPr lang="en-US" b="1" dirty="0"/>
          </a:p>
          <a:p>
            <a:endParaRPr lang="en-US" dirty="0"/>
          </a:p>
          <a:p>
            <a:r>
              <a:rPr lang="en-US" dirty="0"/>
              <a:t>Will be located behind</a:t>
            </a:r>
            <a:r>
              <a:rPr lang="en-US" baseline="0" dirty="0"/>
              <a:t> Tabb High School. </a:t>
            </a:r>
          </a:p>
          <a:p>
            <a:endParaRPr lang="en-US" baseline="0" dirty="0"/>
          </a:p>
          <a:p>
            <a:r>
              <a:rPr lang="en-US" dirty="0"/>
              <a:t>Designed to relieve pressures to the sewer system during wet weather events. </a:t>
            </a:r>
          </a:p>
          <a:p>
            <a:endParaRPr lang="en-US" dirty="0"/>
          </a:p>
          <a:p>
            <a:r>
              <a:rPr lang="en-US" dirty="0"/>
              <a:t>Facility will improve system operations, increase flow capacity, and provide reliable sanitary sewer infrastructure for the community and the region. Will also provide flow balancing for other HRSD treatment plants. System improvements are mandated by the EPA to reduce sanitary sewer overflows.</a:t>
            </a:r>
          </a:p>
          <a:p>
            <a:endParaRPr lang="en-US" dirty="0"/>
          </a:p>
          <a:p>
            <a:pPr defTabSz="948507">
              <a:defRPr/>
            </a:pPr>
            <a:r>
              <a:rPr lang="en-US" dirty="0"/>
              <a:t>HRSD held public meetings to explain the project and receive feedback. Original plans included two tanks, but that</a:t>
            </a:r>
            <a:r>
              <a:rPr lang="en-US" baseline="0" dirty="0"/>
              <a:t> plan has been reduced to one 2.5 million gallon tank. </a:t>
            </a:r>
            <a:r>
              <a:rPr lang="en-US" dirty="0"/>
              <a:t>The tank will be constructed of reinforced concrete and there will be no odor emissions.</a:t>
            </a:r>
          </a:p>
          <a:p>
            <a:pPr defTabSz="948507">
              <a:defRPr/>
            </a:pPr>
            <a:endParaRPr lang="en-US" dirty="0"/>
          </a:p>
          <a:p>
            <a:pPr defTabSz="948507">
              <a:defRPr/>
            </a:pPr>
            <a:r>
              <a:rPr lang="en-US" dirty="0"/>
              <a:t>Construction is scheduled to begin in fall 2023 and end in spring 2025.  </a:t>
            </a:r>
          </a:p>
          <a:p>
            <a:pPr defTabSz="948507">
              <a:defRPr/>
            </a:pPr>
            <a:endParaRPr lang="en-US" dirty="0"/>
          </a:p>
          <a:p>
            <a:pPr defTabSz="948507">
              <a:defRPr/>
            </a:pPr>
            <a:r>
              <a:rPr lang="en-US" dirty="0"/>
              <a:t>Additional project information, presentations, and HRSD contact information is available at HRSD’s website.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29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a:t>
            </a:r>
            <a:r>
              <a:rPr lang="en-US" dirty="0"/>
              <a:t>ap also includes the proposed multi-use path on Victory Blvd and a proposed York County trail</a:t>
            </a:r>
            <a:r>
              <a:rPr lang="en-US" baseline="0" dirty="0"/>
              <a:t> from the multi-use path behind Tabb High to Yorktown Road.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9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45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D1F168-D698-4BC6-82CE-45569A049C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863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D1F168-D698-4BC6-82CE-45569A049C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16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A6870B56-E536-4A54-8ADA-93A1FA7043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660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DBE2B013-3170-41EE-8C07-9AB4918945D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77247" indent="-298941">
              <a:spcBef>
                <a:spcPct val="30000"/>
              </a:spcBef>
              <a:defRPr kumimoji="1" sz="1200">
                <a:solidFill>
                  <a:schemeClr val="tx1"/>
                </a:solidFill>
                <a:latin typeface="Times New Roman" panose="02020603050405020304" pitchFamily="18" charset="0"/>
              </a:defRPr>
            </a:lvl2pPr>
            <a:lvl3pPr marL="1195766" indent="-239153">
              <a:spcBef>
                <a:spcPct val="30000"/>
              </a:spcBef>
              <a:defRPr kumimoji="1" sz="1200">
                <a:solidFill>
                  <a:schemeClr val="tx1"/>
                </a:solidFill>
                <a:latin typeface="Times New Roman" panose="02020603050405020304" pitchFamily="18" charset="0"/>
              </a:defRPr>
            </a:lvl3pPr>
            <a:lvl4pPr marL="1674071" indent="-239153">
              <a:spcBef>
                <a:spcPct val="30000"/>
              </a:spcBef>
              <a:defRPr kumimoji="1" sz="1200">
                <a:solidFill>
                  <a:schemeClr val="tx1"/>
                </a:solidFill>
                <a:latin typeface="Times New Roman" panose="02020603050405020304" pitchFamily="18" charset="0"/>
              </a:defRPr>
            </a:lvl4pPr>
            <a:lvl5pPr marL="2152377" indent="-239153">
              <a:spcBef>
                <a:spcPct val="30000"/>
              </a:spcBef>
              <a:defRPr kumimoji="1" sz="1200">
                <a:solidFill>
                  <a:schemeClr val="tx1"/>
                </a:solidFill>
                <a:latin typeface="Times New Roman" panose="02020603050405020304" pitchFamily="18" charset="0"/>
              </a:defRPr>
            </a:lvl5pPr>
            <a:lvl6pPr marL="2630683" indent="-239153" eaLnBrk="0" fontAlgn="base" hangingPunct="0">
              <a:spcBef>
                <a:spcPct val="30000"/>
              </a:spcBef>
              <a:spcAft>
                <a:spcPct val="0"/>
              </a:spcAft>
              <a:defRPr kumimoji="1" sz="1200">
                <a:solidFill>
                  <a:schemeClr val="tx1"/>
                </a:solidFill>
                <a:latin typeface="Times New Roman" panose="02020603050405020304" pitchFamily="18" charset="0"/>
              </a:defRPr>
            </a:lvl6pPr>
            <a:lvl7pPr marL="3108989" indent="-239153" eaLnBrk="0" fontAlgn="base" hangingPunct="0">
              <a:spcBef>
                <a:spcPct val="30000"/>
              </a:spcBef>
              <a:spcAft>
                <a:spcPct val="0"/>
              </a:spcAft>
              <a:defRPr kumimoji="1" sz="1200">
                <a:solidFill>
                  <a:schemeClr val="tx1"/>
                </a:solidFill>
                <a:latin typeface="Times New Roman" panose="02020603050405020304" pitchFamily="18" charset="0"/>
              </a:defRPr>
            </a:lvl7pPr>
            <a:lvl8pPr marL="3587295" indent="-239153" eaLnBrk="0" fontAlgn="base" hangingPunct="0">
              <a:spcBef>
                <a:spcPct val="30000"/>
              </a:spcBef>
              <a:spcAft>
                <a:spcPct val="0"/>
              </a:spcAft>
              <a:defRPr kumimoji="1" sz="1200">
                <a:solidFill>
                  <a:schemeClr val="tx1"/>
                </a:solidFill>
                <a:latin typeface="Times New Roman" panose="02020603050405020304" pitchFamily="18" charset="0"/>
              </a:defRPr>
            </a:lvl8pPr>
            <a:lvl9pPr marL="4065601" indent="-23915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28299" rtl="0" eaLnBrk="1" fontAlgn="auto" latinLnBrk="0" hangingPunct="1">
              <a:lnSpc>
                <a:spcPct val="100000"/>
              </a:lnSpc>
              <a:spcBef>
                <a:spcPct val="0"/>
              </a:spcBef>
              <a:spcAft>
                <a:spcPts val="0"/>
              </a:spcAft>
              <a:buClrTx/>
              <a:buSzTx/>
              <a:buFontTx/>
              <a:buNone/>
              <a:tabLst/>
              <a:defRPr/>
            </a:pPr>
            <a:fld id="{59E842A9-22B1-4323-A5C6-A704D711F09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28299" rtl="0" eaLnBrk="1" fontAlgn="auto" latinLnBrk="0" hangingPunct="1">
                <a:lnSpc>
                  <a:spcPct val="100000"/>
                </a:lnSpc>
                <a:spcBef>
                  <a:spcPct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5" name="Rectangle 2">
            <a:extLst>
              <a:ext uri="{FF2B5EF4-FFF2-40B4-BE49-F238E27FC236}">
                <a16:creationId xmlns:a16="http://schemas.microsoft.com/office/drawing/2014/main" id="{AD6364F0-63DC-444F-A87C-0E83B5520C6D}"/>
              </a:ext>
            </a:extLst>
          </p:cNvPr>
          <p:cNvSpPr>
            <a:spLocks noGrp="1" noRot="1" noChangeAspect="1" noChangeArrowheads="1" noTextEdit="1"/>
          </p:cNvSpPr>
          <p:nvPr>
            <p:ph type="sldImg"/>
          </p:nvPr>
        </p:nvSpPr>
        <p:spPr>
          <a:xfrm>
            <a:off x="714375" y="1160463"/>
            <a:ext cx="5575300" cy="3136900"/>
          </a:xfrm>
          <a:ln/>
        </p:spPr>
      </p:sp>
    </p:spTree>
    <p:extLst>
      <p:ext uri="{BB962C8B-B14F-4D97-AF65-F5344CB8AC3E}">
        <p14:creationId xmlns:p14="http://schemas.microsoft.com/office/powerpoint/2010/main" val="312900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Projects Close to Running Man:</a:t>
            </a:r>
          </a:p>
          <a:p>
            <a:endParaRPr lang="en-US" baseline="0" dirty="0"/>
          </a:p>
          <a:p>
            <a:r>
              <a:rPr lang="en-US" b="1" baseline="0" dirty="0"/>
              <a:t>Traffic Improvements: </a:t>
            </a:r>
          </a:p>
          <a:p>
            <a:r>
              <a:rPr lang="en-US" dirty="0"/>
              <a:t>1. Left turn lane on Victory Blvd at N. Bowman Terrace.</a:t>
            </a:r>
          </a:p>
          <a:p>
            <a:r>
              <a:rPr lang="en-US" dirty="0"/>
              <a:t>2. Right turn lane from Yorktown Road to Hampton Highway.</a:t>
            </a:r>
          </a:p>
          <a:p>
            <a:r>
              <a:rPr lang="en-US" dirty="0"/>
              <a:t>3. Right turn lane from Big Bethel to Victory Blvd. </a:t>
            </a:r>
          </a:p>
          <a:p>
            <a:r>
              <a:rPr lang="en-US" dirty="0"/>
              <a:t>4. Intersection improvements at Route 17 and Victory Blvd</a:t>
            </a:r>
          </a:p>
          <a:p>
            <a:endParaRPr lang="en-US" baseline="0" dirty="0"/>
          </a:p>
          <a:p>
            <a:r>
              <a:rPr lang="en-US" b="1" baseline="0" dirty="0"/>
              <a:t>Sidewalks: </a:t>
            </a:r>
          </a:p>
          <a:p>
            <a:r>
              <a:rPr lang="en-US" baseline="0" dirty="0"/>
              <a:t>Hampton Highway: Autumn Way to Lake Dale Way. </a:t>
            </a:r>
          </a:p>
          <a:p>
            <a:r>
              <a:rPr lang="en-US" baseline="0" dirty="0"/>
              <a:t>Big Bethel Road: Tabb Elementary to Running Man Trail. </a:t>
            </a:r>
          </a:p>
          <a:p>
            <a:endParaRPr lang="en-US" b="1" baseline="0" dirty="0"/>
          </a:p>
          <a:p>
            <a:r>
              <a:rPr lang="en-US" b="1" baseline="0" dirty="0"/>
              <a:t>Proposed Multi-Use Trail: </a:t>
            </a:r>
          </a:p>
          <a:p>
            <a:r>
              <a:rPr lang="en-US" b="0" baseline="0" dirty="0"/>
              <a:t>Located on Victory Blvd between N. Bowman Terrace and Big Bethel Road. </a:t>
            </a:r>
          </a:p>
          <a:p>
            <a:r>
              <a:rPr lang="en-US" baseline="0" dirty="0"/>
              <a:t>Trail will eventually travel all the way to Wythe Creek Road in Poquoson. </a:t>
            </a:r>
          </a:p>
          <a:p>
            <a:endParaRPr lang="en-US" b="1" dirty="0"/>
          </a:p>
          <a:p>
            <a:r>
              <a:rPr lang="en-US" b="1" dirty="0"/>
              <a:t>Proposed Celestial Way Subdivision:</a:t>
            </a:r>
          </a:p>
          <a:p>
            <a:r>
              <a:rPr lang="en-US" dirty="0"/>
              <a:t>Located off</a:t>
            </a:r>
            <a:r>
              <a:rPr lang="en-US" baseline="0" dirty="0"/>
              <a:t> of Big Bethel Road on the east side between Christ the King Episcopal Church and New Bethel Baptist Church. </a:t>
            </a:r>
            <a:endParaRPr lang="en-US" b="1" dirty="0"/>
          </a:p>
          <a:p>
            <a:endParaRPr lang="en-US" b="1" dirty="0"/>
          </a:p>
          <a:p>
            <a:r>
              <a:rPr lang="en-US" b="1" dirty="0"/>
              <a:t>HRSD Pressure Reducing Facility behind</a:t>
            </a:r>
            <a:r>
              <a:rPr lang="en-US" b="1" baseline="0" dirty="0"/>
              <a:t> Tabb High School.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98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t>
            </a:r>
            <a:r>
              <a:rPr lang="en-US" b="1" dirty="0"/>
              <a:t>Intersection improvements at Route 17 and Victory Blvd</a:t>
            </a:r>
          </a:p>
          <a:p>
            <a:r>
              <a:rPr lang="en-US" dirty="0"/>
              <a:t>Project</a:t>
            </a:r>
            <a:r>
              <a:rPr lang="en-US" baseline="0" dirty="0"/>
              <a:t> to i</a:t>
            </a:r>
            <a:r>
              <a:rPr lang="en-US" dirty="0"/>
              <a:t>mprove the intersection</a:t>
            </a:r>
            <a:r>
              <a:rPr lang="en-US" baseline="0" dirty="0"/>
              <a:t> of Route 17 and Route 171 by widening northbound and southbound Route 17 approaches and constructing a third left turn lane and a third through lane on the eastbound Route 171 approach.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0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Wythe Creek Bridge Project:</a:t>
            </a:r>
          </a:p>
          <a:p>
            <a:endParaRPr lang="en-US" dirty="0"/>
          </a:p>
          <a:p>
            <a:r>
              <a:rPr lang="en-US" dirty="0"/>
              <a:t>Will raise the existing road elevation for emergency evacuation and will widen the roadway to accommodate future traffic volumes.</a:t>
            </a:r>
          </a:p>
          <a:p>
            <a:endParaRPr lang="en-US" dirty="0"/>
          </a:p>
          <a:p>
            <a:r>
              <a:rPr lang="en-US" dirty="0"/>
              <a:t>The project will begin in Hampton and continue through the causeway and into Poquoson. In Hampton, the typical section will consist of a three-lane reversible lane roadway with curb and gutter and an 8-foot sidewalk on the east side through the causeway. In Poquoson, an 8-foot Sidewalk will be constructed on the east side of the road and a 5-foot sidewalk will be constructed on the west side of the road from the Cary’s Chapel intersection to the northern project limit of the project approximately, 2000 feet south of Victory Boulevard. The existing two lanes will be retained north of Cary’s Chapel in Poquoson. </a:t>
            </a:r>
          </a:p>
          <a:p>
            <a:endParaRPr lang="en-US" dirty="0"/>
          </a:p>
          <a:p>
            <a:r>
              <a:rPr lang="en-US" dirty="0"/>
              <a:t>The average daily traffic along Wythe Creek Road is approximately 16,000 vehicles per day.</a:t>
            </a:r>
          </a:p>
          <a:p>
            <a:endParaRPr lang="en-US" dirty="0"/>
          </a:p>
          <a:p>
            <a:r>
              <a:rPr lang="en-US" dirty="0"/>
              <a:t>Design began in January 2013.</a:t>
            </a:r>
          </a:p>
          <a:p>
            <a:endParaRPr lang="en-US" dirty="0"/>
          </a:p>
          <a:p>
            <a:r>
              <a:rPr lang="en-US" dirty="0"/>
              <a:t>Acquisition of right of way is underway.</a:t>
            </a:r>
          </a:p>
          <a:p>
            <a:endParaRPr lang="en-US" dirty="0"/>
          </a:p>
          <a:p>
            <a:r>
              <a:rPr lang="en-US" dirty="0"/>
              <a:t>Value engineering to reduce the scope and cost of the project has occurred twice. The most recent performed by VDOT in July was approximately $25 million over budget. </a:t>
            </a:r>
          </a:p>
          <a:p>
            <a:endParaRPr lang="en-US" dirty="0"/>
          </a:p>
          <a:p>
            <a:r>
              <a:rPr lang="en-US" dirty="0"/>
              <a:t>The project is currently on hold, but the initial estimated completion is fall of 2026.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The Legacy of Poquoson:</a:t>
            </a:r>
          </a:p>
          <a:p>
            <a:pPr defTabSz="948507">
              <a:defRPr/>
            </a:pPr>
            <a:endParaRPr lang="en-US" dirty="0"/>
          </a:p>
          <a:p>
            <a:pPr defTabSz="948507">
              <a:defRPr/>
            </a:pPr>
            <a:r>
              <a:rPr lang="en-US" dirty="0"/>
              <a:t>Housing and Retail development off of Victory Blvd in Poquoson.</a:t>
            </a:r>
          </a:p>
          <a:p>
            <a:pPr defTabSz="948507">
              <a:defRPr/>
            </a:pPr>
            <a:endParaRPr lang="en-US" dirty="0"/>
          </a:p>
          <a:p>
            <a:pPr defTabSz="948507">
              <a:defRPr/>
            </a:pPr>
            <a:r>
              <a:rPr lang="en-US" dirty="0"/>
              <a:t>Includes a total of 557 residential units and 40,000 sq. ft. of retail space. </a:t>
            </a:r>
          </a:p>
          <a:p>
            <a:pPr defTabSz="948507">
              <a:defRPr/>
            </a:pPr>
            <a:endParaRPr lang="en-US" dirty="0"/>
          </a:p>
          <a:p>
            <a:pPr defTabSz="948507">
              <a:defRPr/>
            </a:pPr>
            <a:r>
              <a:rPr lang="en-US" dirty="0"/>
              <a:t>Single family homes have been approved and the rest are under review. </a:t>
            </a:r>
          </a:p>
          <a:p>
            <a:pPr defTabSz="948507">
              <a:defRPr/>
            </a:pPr>
            <a:endParaRPr lang="en-US" dirty="0"/>
          </a:p>
          <a:p>
            <a:pPr defTabSz="948507">
              <a:defRPr/>
            </a:pPr>
            <a:r>
              <a:rPr lang="en-US" dirty="0"/>
              <a:t>The site plan for the commercial areas have not been received.</a:t>
            </a:r>
          </a:p>
          <a:p>
            <a:pPr defTabSz="948507">
              <a:defRPr/>
            </a:pPr>
            <a:endParaRPr lang="en-US" dirty="0"/>
          </a:p>
          <a:p>
            <a:pPr defTabSz="948507">
              <a:defRPr/>
            </a:pPr>
            <a:r>
              <a:rPr lang="en-US" dirty="0"/>
              <a:t>First units could be occupied in the first quarter of 2023.</a:t>
            </a:r>
          </a:p>
          <a:p>
            <a:pPr defTabSz="948507">
              <a:defRPr/>
            </a:pPr>
            <a:endParaRPr lang="en-US" dirty="0"/>
          </a:p>
          <a:p>
            <a:pPr defTabSz="948507">
              <a:defRPr/>
            </a:pPr>
            <a:r>
              <a:rPr lang="en-US" dirty="0"/>
              <a:t>Estimated completion is set for 2027; subject to change.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Victory at Tabb Subdivision: </a:t>
            </a:r>
          </a:p>
          <a:p>
            <a:endParaRPr lang="en-US" dirty="0"/>
          </a:p>
          <a:p>
            <a:r>
              <a:rPr lang="en-US" dirty="0"/>
              <a:t>Approved by the County in October 2021. </a:t>
            </a:r>
          </a:p>
          <a:p>
            <a:endParaRPr lang="en-US" dirty="0"/>
          </a:p>
          <a:p>
            <a:r>
              <a:rPr lang="en-US" dirty="0"/>
              <a:t>Located off of Meadowlake Farms.</a:t>
            </a:r>
          </a:p>
          <a:p>
            <a:endParaRPr lang="en-US" dirty="0"/>
          </a:p>
          <a:p>
            <a:r>
              <a:rPr lang="en-US" dirty="0"/>
              <a:t>Currently under construction. </a:t>
            </a:r>
          </a:p>
          <a:p>
            <a:endParaRPr lang="en-US" dirty="0"/>
          </a:p>
          <a:p>
            <a:r>
              <a:rPr lang="en-US" dirty="0"/>
              <a:t>Infrastructure includes: stormwater pond and piping, sanitary sewer, water, streets, etc. </a:t>
            </a:r>
          </a:p>
          <a:p>
            <a:endParaRPr lang="en-US" dirty="0"/>
          </a:p>
          <a:p>
            <a:r>
              <a:rPr lang="en-US" dirty="0"/>
              <a:t>Only show houses have been completed.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44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Victory at Tabb Subdivision: </a:t>
            </a:r>
          </a:p>
          <a:p>
            <a:endParaRPr lang="en-US" dirty="0"/>
          </a:p>
          <a:p>
            <a:r>
              <a:rPr lang="en-US" dirty="0"/>
              <a:t>Approved by the County in October 2021. </a:t>
            </a:r>
          </a:p>
          <a:p>
            <a:endParaRPr lang="en-US" dirty="0"/>
          </a:p>
          <a:p>
            <a:r>
              <a:rPr lang="en-US" dirty="0"/>
              <a:t>Located off of Meadowlake Farms.</a:t>
            </a:r>
          </a:p>
          <a:p>
            <a:endParaRPr lang="en-US" dirty="0"/>
          </a:p>
          <a:p>
            <a:r>
              <a:rPr lang="en-US" dirty="0"/>
              <a:t>Currently under construction. </a:t>
            </a:r>
          </a:p>
          <a:p>
            <a:endParaRPr lang="en-US" dirty="0"/>
          </a:p>
          <a:p>
            <a:r>
              <a:rPr lang="en-US" dirty="0"/>
              <a:t>Infrastructure includes: stormwater pond and piping, sanitary sewer, water, streets, etc. </a:t>
            </a:r>
          </a:p>
          <a:p>
            <a:endParaRPr lang="en-US" dirty="0"/>
          </a:p>
          <a:p>
            <a:r>
              <a:rPr lang="en-US" dirty="0"/>
              <a:t>Only show houses have been completed.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21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Celestial Way Subdivision:</a:t>
            </a:r>
          </a:p>
          <a:p>
            <a:endParaRPr lang="en-US" dirty="0"/>
          </a:p>
          <a:p>
            <a:r>
              <a:rPr lang="en-US" dirty="0"/>
              <a:t>Located at 3960 Big Bethel Road. 45 lot single family home subdivision on 51.31 acres. The</a:t>
            </a:r>
            <a:r>
              <a:rPr lang="en-US" baseline="0" dirty="0"/>
              <a:t> developer is Mr. David Lotz. Site plans are currently under review by the County. </a:t>
            </a:r>
          </a:p>
          <a:p>
            <a:endParaRPr lang="en-US" baseline="0" dirty="0"/>
          </a:p>
          <a:p>
            <a:pPr defTabSz="948507">
              <a:defRPr/>
            </a:pPr>
            <a:r>
              <a:rPr lang="en-US" dirty="0"/>
              <a:t>The County has partnered with the developer on a stream restoration project which will result in better drainage and an attractive amenity of a stream through the community. The project will restore over 1,700 linear feet of stream from Big Bethel Road to Heavens Way.</a:t>
            </a:r>
          </a:p>
          <a:p>
            <a:pPr defTabSz="948507">
              <a:defRPr/>
            </a:pPr>
            <a:endParaRPr lang="en-US" dirty="0"/>
          </a:p>
          <a:p>
            <a:r>
              <a:rPr lang="en-US" baseline="0" dirty="0"/>
              <a:t>The stream restoration is included in the County’s CIP for FY2023 and FY2024, costing </a:t>
            </a:r>
            <a:r>
              <a:rPr lang="en-US" dirty="0"/>
              <a:t>$1,250,000.</a:t>
            </a:r>
            <a:r>
              <a:rPr lang="en-US" baseline="0" dirty="0"/>
              <a:t> It is the County’s expectation that state grants will cover some of the project’s costs. </a:t>
            </a:r>
          </a:p>
          <a:p>
            <a:endParaRPr lang="en-US" baseline="0" dirty="0"/>
          </a:p>
          <a:p>
            <a:r>
              <a:rPr lang="en-US" baseline="0" dirty="0"/>
              <a:t>Due to the subdivision’s location to wetlands, the developer must work with the U.S. Army Corps of Engineers, obtain an Individual Section 401 Water Quality Certification or waiver from the Virginia Department of Environmental Quality (DEQ), and obtain a permit from the York County Wetlands Board.</a:t>
            </a:r>
          </a:p>
          <a:p>
            <a:endParaRPr lang="en-US" baseline="0" dirty="0"/>
          </a:p>
          <a:p>
            <a:r>
              <a:rPr lang="en-US" dirty="0"/>
              <a:t>No estimated project completion date.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891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3CD-B806-4219-AC2B-3D9DBB17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468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0632-2D76-495C-84DE-E1292104C5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77377B-2A65-4C2F-B2EF-CB3EE9558D22}"/>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0CB32B-C29F-423B-B4FB-20D7D4450932}"/>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715316B8-57A9-42A8-A15A-30085CD14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B617-F890-4D37-9836-08EED220C1A4}"/>
              </a:ext>
            </a:extLst>
          </p:cNvPr>
          <p:cNvSpPr>
            <a:spLocks noGrp="1"/>
          </p:cNvSpPr>
          <p:nvPr>
            <p:ph type="sldNum" sz="quarter" idx="12"/>
          </p:nvPr>
        </p:nvSpPr>
        <p:spPr/>
        <p:txBody>
          <a:bodyPr/>
          <a:lstStyle/>
          <a:p>
            <a:fld id="{0C0FDA5F-DC2B-4C7F-9A4D-D95A2433721C}" type="slidenum">
              <a:rPr lang="en-US" smtClean="0"/>
              <a:t>‹#›</a:t>
            </a:fld>
            <a:endParaRPr lang="en-US"/>
          </a:p>
        </p:txBody>
      </p:sp>
      <p:pic>
        <p:nvPicPr>
          <p:cNvPr id="7" name="Picture 6">
            <a:extLst>
              <a:ext uri="{FF2B5EF4-FFF2-40B4-BE49-F238E27FC236}">
                <a16:creationId xmlns:a16="http://schemas.microsoft.com/office/drawing/2014/main" id="{F14CE271-657E-4214-A8E4-0444FD1E491A}"/>
              </a:ext>
            </a:extLst>
          </p:cNvPr>
          <p:cNvPicPr/>
          <p:nvPr userDrawn="1"/>
        </p:nvPicPr>
        <p:blipFill>
          <a:blip r:embed="rId2" cstate="print"/>
          <a:srcRect/>
          <a:stretch>
            <a:fillRect/>
          </a:stretch>
        </p:blipFill>
        <p:spPr bwMode="auto">
          <a:xfrm>
            <a:off x="10557811" y="282804"/>
            <a:ext cx="1066800" cy="1038225"/>
          </a:xfrm>
          <a:prstGeom prst="rect">
            <a:avLst/>
          </a:prstGeom>
          <a:noFill/>
          <a:ln w="9525">
            <a:noFill/>
            <a:miter lim="800000"/>
            <a:headEnd/>
            <a:tailEnd/>
          </a:ln>
        </p:spPr>
      </p:pic>
    </p:spTree>
    <p:extLst>
      <p:ext uri="{BB962C8B-B14F-4D97-AF65-F5344CB8AC3E}">
        <p14:creationId xmlns:p14="http://schemas.microsoft.com/office/powerpoint/2010/main" val="1893334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95A8-535A-4C66-A345-214DF2E7DD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82A651-9FAA-49F1-8C14-C63954DAED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04F29-0E1A-4E89-BDEC-B74A443B332E}"/>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AD205B59-77F9-4FD7-8754-D25B69B5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A1A6F-6017-46C3-878C-AFDE6C82157E}"/>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642456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0461C-E841-4D3E-B9E0-7E215B808907}"/>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66FF54-8192-402C-A158-B9F238B4DAC8}"/>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4B94A-336A-4241-B090-81A7AEFC70FA}"/>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C05A693D-B8A6-4DED-ABF5-96AD65E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8E0C7-82FB-4DB3-8540-5DF3B73B0179}"/>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1487228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E1E4-980F-4ADB-AC82-C9FE7DFBBC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DA71BA-BC8F-413A-B702-BB62084581D0}"/>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1866DC-6D2F-4E13-8B01-1EC203D8375E}"/>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5" name="Footer Placeholder 4">
            <a:extLst>
              <a:ext uri="{FF2B5EF4-FFF2-40B4-BE49-F238E27FC236}">
                <a16:creationId xmlns:a16="http://schemas.microsoft.com/office/drawing/2014/main" id="{0573E141-88E7-4EB2-BD96-3F5BB6C1A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55DA3-75AD-4FF6-96BC-CDFAD428AF4F}"/>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4067353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8203-DCE3-4BAC-A4AD-7AC80CA2A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9BCE74-90E5-48F9-BDFD-4614306580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59D1D-3FA7-4799-A2EC-553E704425F3}"/>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5" name="Footer Placeholder 4">
            <a:extLst>
              <a:ext uri="{FF2B5EF4-FFF2-40B4-BE49-F238E27FC236}">
                <a16:creationId xmlns:a16="http://schemas.microsoft.com/office/drawing/2014/main" id="{CFDC5A80-A943-44B3-ADB2-B799F867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35034-425B-4CFF-B57E-AE509E62F562}"/>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3413851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C5A7-C806-434A-8F6F-48D89902F26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A9098-AE3C-473D-AEBF-388406B7403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53C5A0-72BE-4414-A3C1-E0E1421AED6F}"/>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5" name="Footer Placeholder 4">
            <a:extLst>
              <a:ext uri="{FF2B5EF4-FFF2-40B4-BE49-F238E27FC236}">
                <a16:creationId xmlns:a16="http://schemas.microsoft.com/office/drawing/2014/main" id="{D746BD46-048D-4329-A478-FEC349665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CA8E3-BE5C-42A7-A737-9936031EFC8E}"/>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2936844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88BF2-E520-45C6-B2FF-1B61E4022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57E8E-8348-49E9-9B65-C63FDC40B28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4BBFF-3B2F-4AB6-AC13-BC08D4C981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88BDB-CB4B-42C2-A52E-E2A6DA0D970F}"/>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6" name="Footer Placeholder 5">
            <a:extLst>
              <a:ext uri="{FF2B5EF4-FFF2-40B4-BE49-F238E27FC236}">
                <a16:creationId xmlns:a16="http://schemas.microsoft.com/office/drawing/2014/main" id="{6F045C8A-6353-469D-AEB5-3FBBF8827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D782B-25ED-4C5B-AEE1-674796DC39AF}"/>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659742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7CD2-2515-478F-A6F5-01FE4F712D9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40007-07EC-40CE-A7BD-A567B34DCEB6}"/>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2A7DFC-6384-45BD-8DF3-BD022E8257F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3C49F8-70D1-44D8-B8FE-3A900B60C62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C7B664-09F1-4DBA-8BB0-D29103802198}"/>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466E33-A3F7-4656-9C27-3865CA1B8AD9}"/>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8" name="Footer Placeholder 7">
            <a:extLst>
              <a:ext uri="{FF2B5EF4-FFF2-40B4-BE49-F238E27FC236}">
                <a16:creationId xmlns:a16="http://schemas.microsoft.com/office/drawing/2014/main" id="{F16F31E8-CE5C-457F-90C4-3994AEA99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2453C1-55AD-4D7F-A184-CEE13D7CBA05}"/>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3196148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88F9-D9D5-4FF6-8CCC-D76B799132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5DBB23-A329-47A3-934B-0FB5323FCA88}"/>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4" name="Footer Placeholder 3">
            <a:extLst>
              <a:ext uri="{FF2B5EF4-FFF2-40B4-BE49-F238E27FC236}">
                <a16:creationId xmlns:a16="http://schemas.microsoft.com/office/drawing/2014/main" id="{D5B2B680-51AA-49F9-A45F-3E3334F12C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199946-DBF5-4DFE-BEE4-433A285440C3}"/>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273071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FCA166-5750-46F2-8F4F-F51556D19652}"/>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3" name="Footer Placeholder 2">
            <a:extLst>
              <a:ext uri="{FF2B5EF4-FFF2-40B4-BE49-F238E27FC236}">
                <a16:creationId xmlns:a16="http://schemas.microsoft.com/office/drawing/2014/main" id="{9849437C-B873-4126-B7F8-D6CBDD13C8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986531-F534-4236-902C-5405E90442DA}"/>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404056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6612-BFB9-4EF6-86FF-A8641690A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A549D8-991F-44B4-94F0-D693C2A685AD}"/>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834CB4-BAB9-4F53-B5FB-9468993BB84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0DECA0-76ED-4175-9EFB-C2E168E6F83F}"/>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6" name="Footer Placeholder 5">
            <a:extLst>
              <a:ext uri="{FF2B5EF4-FFF2-40B4-BE49-F238E27FC236}">
                <a16:creationId xmlns:a16="http://schemas.microsoft.com/office/drawing/2014/main" id="{BF07269F-BA24-4354-97C7-8054EEFA6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856B1-193B-41CB-BF12-9AE205EF8106}"/>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180128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4005-98A3-4D91-B3D8-AFA680EC7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5D97F3-BCD4-4921-93EB-911C4BB4EE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DCE10-2B54-47BC-BC22-3E8BA27CC750}"/>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83A30DDF-C29B-45C1-B778-4C7351AFA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14B99-3228-473C-94DA-13996388BFA2}"/>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1523583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D324-F3B6-4005-A9BE-CA75F2C88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0AF70-A7B6-4238-8558-2F06B14FC574}"/>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D2674BF-BBEA-448E-B3C9-2291F47A4EF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FB3C2C-BA0B-4D59-A28B-9797398A41C1}"/>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6" name="Footer Placeholder 5">
            <a:extLst>
              <a:ext uri="{FF2B5EF4-FFF2-40B4-BE49-F238E27FC236}">
                <a16:creationId xmlns:a16="http://schemas.microsoft.com/office/drawing/2014/main" id="{88B0A0EF-B7C3-4EC3-9D97-1615FB884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5CA65-FCF9-49C6-B754-FFDD209CBDFA}"/>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4131665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0C93-2487-4A0F-8780-07118131AF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30E43B-1A52-44B9-ABC3-BE534A1133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B5DBC-AE64-4FBF-A362-DFB93361357A}"/>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5" name="Footer Placeholder 4">
            <a:extLst>
              <a:ext uri="{FF2B5EF4-FFF2-40B4-BE49-F238E27FC236}">
                <a16:creationId xmlns:a16="http://schemas.microsoft.com/office/drawing/2014/main" id="{98844E65-9475-44D2-81FB-37C847E7A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43C36-D059-489D-A7FB-D1CF6D158A1C}"/>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2450842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66E591-5DDD-47A5-815A-1B4C660D755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F3A67E-1BEA-4FF2-8BB5-7192A1D79CF7}"/>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F2BA9-1C4C-4810-9EEE-132B589499D1}"/>
              </a:ext>
            </a:extLst>
          </p:cNvPr>
          <p:cNvSpPr>
            <a:spLocks noGrp="1"/>
          </p:cNvSpPr>
          <p:nvPr>
            <p:ph type="dt" sz="half" idx="10"/>
          </p:nvPr>
        </p:nvSpPr>
        <p:spPr/>
        <p:txBody>
          <a:bodyPr/>
          <a:lstStyle/>
          <a:p>
            <a:fld id="{03C3123D-416C-42BA-8B47-22A3DE6D3276}" type="datetimeFigureOut">
              <a:rPr lang="en-US" smtClean="0"/>
              <a:t>12/5/2023</a:t>
            </a:fld>
            <a:endParaRPr lang="en-US"/>
          </a:p>
        </p:txBody>
      </p:sp>
      <p:sp>
        <p:nvSpPr>
          <p:cNvPr id="5" name="Footer Placeholder 4">
            <a:extLst>
              <a:ext uri="{FF2B5EF4-FFF2-40B4-BE49-F238E27FC236}">
                <a16:creationId xmlns:a16="http://schemas.microsoft.com/office/drawing/2014/main" id="{B32879FE-F030-49B0-9942-79AE0E295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6E7BF-6FDF-420A-A4F7-2C2226EB1EFE}"/>
              </a:ext>
            </a:extLst>
          </p:cNvPr>
          <p:cNvSpPr>
            <a:spLocks noGrp="1"/>
          </p:cNvSpPr>
          <p:nvPr>
            <p:ph type="sldNum" sz="quarter" idx="12"/>
          </p:nvPr>
        </p:nvSpPr>
        <p:spPr/>
        <p:txBody>
          <a:bodyPr/>
          <a:lstStyle/>
          <a:p>
            <a:fld id="{29CD8B36-0582-4E9A-BD7E-B22A74E4275D}" type="slidenum">
              <a:rPr lang="en-US" smtClean="0"/>
              <a:t>‹#›</a:t>
            </a:fld>
            <a:endParaRPr lang="en-US"/>
          </a:p>
        </p:txBody>
      </p:sp>
    </p:spTree>
    <p:extLst>
      <p:ext uri="{BB962C8B-B14F-4D97-AF65-F5344CB8AC3E}">
        <p14:creationId xmlns:p14="http://schemas.microsoft.com/office/powerpoint/2010/main" val="3757940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9215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90171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0135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42091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00441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4413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62924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5145-5725-458B-A381-436E7A86C65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854ADF-9789-4F33-990B-003B733535B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1F02F8-F09C-49A4-A06A-BEB60D29234E}"/>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3A506594-E6B5-42C3-B1ED-A97257338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30BE8-2D4D-4C93-B02A-784362F7B376}"/>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2269033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1971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5427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11181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75264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A0C6-853D-456F-A59B-15387894E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91BB25-F23C-4A0E-BB46-BE9F6B34797A}"/>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5908D6-3BF4-4A46-818F-0CBFB9FF8490}"/>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5" name="Footer Placeholder 4">
            <a:extLst>
              <a:ext uri="{FF2B5EF4-FFF2-40B4-BE49-F238E27FC236}">
                <a16:creationId xmlns:a16="http://schemas.microsoft.com/office/drawing/2014/main" id="{4BC44C85-C1EB-4D9E-B829-FD3B56C5A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AE1F2-BDCA-46EE-A09B-143D0CFDD5FB}"/>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551269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76F6-93DC-4017-96F5-004FE3A8DF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6F80E-6645-4B6C-897F-ABA3CE59FF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1D568-FFB0-4C0E-8FCE-884A4CA3B79B}"/>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5" name="Footer Placeholder 4">
            <a:extLst>
              <a:ext uri="{FF2B5EF4-FFF2-40B4-BE49-F238E27FC236}">
                <a16:creationId xmlns:a16="http://schemas.microsoft.com/office/drawing/2014/main" id="{F09AA202-CF8A-42F9-8E41-74F445400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F00AC-52E3-4715-A688-726F7B9AEE31}"/>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2417874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C947-0CD0-409D-9108-E8366033074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1F5E33-ABBD-4E35-8907-B25D20809C5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100088-EADA-44B1-AD2A-0267311F9361}"/>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5" name="Footer Placeholder 4">
            <a:extLst>
              <a:ext uri="{FF2B5EF4-FFF2-40B4-BE49-F238E27FC236}">
                <a16:creationId xmlns:a16="http://schemas.microsoft.com/office/drawing/2014/main" id="{8B3F8B98-6D0B-4087-8BEB-09DFB823E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334FC-220F-4499-9E1F-B537651E2C7F}"/>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2888477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7C0A-6208-4943-96BB-B47ECD17D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8C32A6-1BC3-4066-989C-84DE5A84B3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56402-C002-440D-A265-F341016276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DBF83-8CC7-440A-9A4E-C43E076AD15D}"/>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6" name="Footer Placeholder 5">
            <a:extLst>
              <a:ext uri="{FF2B5EF4-FFF2-40B4-BE49-F238E27FC236}">
                <a16:creationId xmlns:a16="http://schemas.microsoft.com/office/drawing/2014/main" id="{49847DC9-F374-45D9-B8C4-1FA5CCA3D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1C9E9-1AC7-439D-A669-0DDB1817CA8B}"/>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2198764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158F-A4F6-4420-86BA-FAE2CE06A61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77FFBD-B2CC-44DA-BC01-B61C8CB5881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018B1-1322-46E7-9CDE-4FF59257A8B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4B3185-ACF5-4FA4-9F84-A616AC7FC0A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09123F-3BC4-40F9-BACB-CEFD30D3DD9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BB69C7-919F-4C3E-B9E6-0AAEDFB1C094}"/>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8" name="Footer Placeholder 7">
            <a:extLst>
              <a:ext uri="{FF2B5EF4-FFF2-40B4-BE49-F238E27FC236}">
                <a16:creationId xmlns:a16="http://schemas.microsoft.com/office/drawing/2014/main" id="{9F544C95-0527-4606-A7B0-4004E1962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20D82D-6EBA-4EB6-9DE6-2DD762820D05}"/>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4277051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07B9F-05BA-412C-8B86-F85E8D3C0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0DB778-33B0-488F-9714-D88E61800E2F}"/>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4" name="Footer Placeholder 3">
            <a:extLst>
              <a:ext uri="{FF2B5EF4-FFF2-40B4-BE49-F238E27FC236}">
                <a16:creationId xmlns:a16="http://schemas.microsoft.com/office/drawing/2014/main" id="{B2F63FFD-3C13-474F-9AF7-EF5A0621F2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712FE9-0821-410C-9292-746C7253939B}"/>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250287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66EF-0308-4D3A-9280-F5F5F3BAC4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43984-084B-4350-9268-1DCEA13C74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450A96-A9C9-4119-B678-9251C70E28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968007-8E53-4A67-9CAC-1DEFD393BD7B}"/>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6" name="Footer Placeholder 5">
            <a:extLst>
              <a:ext uri="{FF2B5EF4-FFF2-40B4-BE49-F238E27FC236}">
                <a16:creationId xmlns:a16="http://schemas.microsoft.com/office/drawing/2014/main" id="{E7C68028-DBA0-41DC-92A2-B7562D1A8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C64D8-252C-4EA2-A5BD-72BF46D40749}"/>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2472960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B7C50-E4B6-458F-ADE9-298C2CE3BD9D}"/>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3" name="Footer Placeholder 2">
            <a:extLst>
              <a:ext uri="{FF2B5EF4-FFF2-40B4-BE49-F238E27FC236}">
                <a16:creationId xmlns:a16="http://schemas.microsoft.com/office/drawing/2014/main" id="{E6BBA370-F854-48B6-937D-6AE8474C0F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CAF52A-7A6E-4926-888C-9FFCD3DB56E3}"/>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3785117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800B-8416-4D26-9039-F08BC59868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8AA268-8B18-4A55-A4EA-8C75D5D3CA0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C2701F-74B5-46F9-8414-148A0ECBE28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6A224-36B0-4D6B-A21D-1E5A8D851FC2}"/>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6" name="Footer Placeholder 5">
            <a:extLst>
              <a:ext uri="{FF2B5EF4-FFF2-40B4-BE49-F238E27FC236}">
                <a16:creationId xmlns:a16="http://schemas.microsoft.com/office/drawing/2014/main" id="{DF677803-B42E-4E56-9202-E79EE259F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55A4AF-E0EF-404F-97E6-0009CD57B541}"/>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3961502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CDD2-EA16-4E44-BB12-6CFA1B3C2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DB4F64-C982-421F-89E6-5E4AB6913CB8}"/>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07D8C63-9D78-48F0-8864-337416108CC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E8EC7D-4623-4CB2-B475-0218B094D86A}"/>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6" name="Footer Placeholder 5">
            <a:extLst>
              <a:ext uri="{FF2B5EF4-FFF2-40B4-BE49-F238E27FC236}">
                <a16:creationId xmlns:a16="http://schemas.microsoft.com/office/drawing/2014/main" id="{95730086-5BB1-44CA-9C70-861CBE8DF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362967-B13E-4730-B44C-B9A3116D7DAB}"/>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1149906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4C7F-26F7-4F34-A5A0-CAF135DD0D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AC63E2-13DD-4984-98F3-7A256175C4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51245-AA38-4FF8-98B2-39EC6C9FE2FA}"/>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5" name="Footer Placeholder 4">
            <a:extLst>
              <a:ext uri="{FF2B5EF4-FFF2-40B4-BE49-F238E27FC236}">
                <a16:creationId xmlns:a16="http://schemas.microsoft.com/office/drawing/2014/main" id="{239C8178-9AEE-41AA-A24E-10E3F2561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D17BC-06B3-434B-B1A3-B29F66AEC7E9}"/>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724824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162DDE-0761-41BB-948E-E807F66D524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39341E-F1BD-4002-9D61-C685375E013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3C0DA-839B-45B1-8428-1DF8860C4478}"/>
              </a:ext>
            </a:extLst>
          </p:cNvPr>
          <p:cNvSpPr>
            <a:spLocks noGrp="1"/>
          </p:cNvSpPr>
          <p:nvPr>
            <p:ph type="dt" sz="half" idx="10"/>
          </p:nvPr>
        </p:nvSpPr>
        <p:spPr/>
        <p:txBody>
          <a:bodyPr/>
          <a:lstStyle/>
          <a:p>
            <a:fld id="{7AD0AFCD-34B6-4D32-9DFC-0C7F0B9F293B}" type="datetimeFigureOut">
              <a:rPr lang="en-US" smtClean="0"/>
              <a:t>12/5/2023</a:t>
            </a:fld>
            <a:endParaRPr lang="en-US"/>
          </a:p>
        </p:txBody>
      </p:sp>
      <p:sp>
        <p:nvSpPr>
          <p:cNvPr id="5" name="Footer Placeholder 4">
            <a:extLst>
              <a:ext uri="{FF2B5EF4-FFF2-40B4-BE49-F238E27FC236}">
                <a16:creationId xmlns:a16="http://schemas.microsoft.com/office/drawing/2014/main" id="{0DFD5937-29B9-4C9D-A8D7-4367E8E1A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84F52-5A35-4340-8E8B-4842E8D03C94}"/>
              </a:ext>
            </a:extLst>
          </p:cNvPr>
          <p:cNvSpPr>
            <a:spLocks noGrp="1"/>
          </p:cNvSpPr>
          <p:nvPr>
            <p:ph type="sldNum" sz="quarter" idx="12"/>
          </p:nvPr>
        </p:nvSpPr>
        <p:spPr/>
        <p:txBody>
          <a:bodyPr/>
          <a:lstStyle/>
          <a:p>
            <a:fld id="{97F1FC58-25C5-4F6E-B91D-7421EB974F87}" type="slidenum">
              <a:rPr lang="en-US" smtClean="0"/>
              <a:t>‹#›</a:t>
            </a:fld>
            <a:endParaRPr lang="en-US"/>
          </a:p>
        </p:txBody>
      </p:sp>
    </p:spTree>
    <p:extLst>
      <p:ext uri="{BB962C8B-B14F-4D97-AF65-F5344CB8AC3E}">
        <p14:creationId xmlns:p14="http://schemas.microsoft.com/office/powerpoint/2010/main" val="2938872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3C06969F-18B2-436D-B102-20AEDCE20DDE}" type="slidenum">
              <a:rPr lang="en-US" altLang="en-US"/>
              <a:pPr>
                <a:defRPr/>
              </a:pPr>
              <a:t>‹#›</a:t>
            </a:fld>
            <a:endParaRPr lang="en-US" altLang="en-US" dirty="0"/>
          </a:p>
        </p:txBody>
      </p:sp>
    </p:spTree>
    <p:extLst>
      <p:ext uri="{BB962C8B-B14F-4D97-AF65-F5344CB8AC3E}">
        <p14:creationId xmlns:p14="http://schemas.microsoft.com/office/powerpoint/2010/main" val="186705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BC28F58-90CF-4F01-8530-C2FDC84794A0}" type="slidenum">
              <a:rPr lang="en-US" altLang="en-US"/>
              <a:pPr>
                <a:defRPr/>
              </a:pPr>
              <a:t>‹#›</a:t>
            </a:fld>
            <a:endParaRPr lang="en-US" altLang="en-US" dirty="0"/>
          </a:p>
        </p:txBody>
      </p:sp>
    </p:spTree>
    <p:extLst>
      <p:ext uri="{BB962C8B-B14F-4D97-AF65-F5344CB8AC3E}">
        <p14:creationId xmlns:p14="http://schemas.microsoft.com/office/powerpoint/2010/main" val="1436056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0632-2D76-495C-84DE-E1292104C5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77377B-2A65-4C2F-B2EF-CB3EE9558D22}"/>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0CB32B-C29F-423B-B4FB-20D7D4450932}"/>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715316B8-57A9-42A8-A15A-30085CD14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B617-F890-4D37-9836-08EED220C1A4}"/>
              </a:ext>
            </a:extLst>
          </p:cNvPr>
          <p:cNvSpPr>
            <a:spLocks noGrp="1"/>
          </p:cNvSpPr>
          <p:nvPr>
            <p:ph type="sldNum" sz="quarter" idx="12"/>
          </p:nvPr>
        </p:nvSpPr>
        <p:spPr/>
        <p:txBody>
          <a:bodyPr/>
          <a:lstStyle/>
          <a:p>
            <a:fld id="{0C0FDA5F-DC2B-4C7F-9A4D-D95A2433721C}" type="slidenum">
              <a:rPr lang="en-US" smtClean="0"/>
              <a:t>‹#›</a:t>
            </a:fld>
            <a:endParaRPr lang="en-US"/>
          </a:p>
        </p:txBody>
      </p:sp>
      <p:pic>
        <p:nvPicPr>
          <p:cNvPr id="7" name="Picture 6">
            <a:extLst>
              <a:ext uri="{FF2B5EF4-FFF2-40B4-BE49-F238E27FC236}">
                <a16:creationId xmlns:a16="http://schemas.microsoft.com/office/drawing/2014/main" id="{F14CE271-657E-4214-A8E4-0444FD1E491A}"/>
              </a:ext>
            </a:extLst>
          </p:cNvPr>
          <p:cNvPicPr/>
          <p:nvPr userDrawn="1"/>
        </p:nvPicPr>
        <p:blipFill>
          <a:blip r:embed="rId2" cstate="print"/>
          <a:srcRect/>
          <a:stretch>
            <a:fillRect/>
          </a:stretch>
        </p:blipFill>
        <p:spPr bwMode="auto">
          <a:xfrm>
            <a:off x="10557811" y="282804"/>
            <a:ext cx="1066800" cy="1038225"/>
          </a:xfrm>
          <a:prstGeom prst="rect">
            <a:avLst/>
          </a:prstGeom>
          <a:noFill/>
          <a:ln w="9525">
            <a:noFill/>
            <a:miter lim="800000"/>
            <a:headEnd/>
            <a:tailEnd/>
          </a:ln>
        </p:spPr>
      </p:pic>
    </p:spTree>
    <p:extLst>
      <p:ext uri="{BB962C8B-B14F-4D97-AF65-F5344CB8AC3E}">
        <p14:creationId xmlns:p14="http://schemas.microsoft.com/office/powerpoint/2010/main" val="212312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4005-98A3-4D91-B3D8-AFA680EC7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5D97F3-BCD4-4921-93EB-911C4BB4EE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DCE10-2B54-47BC-BC22-3E8BA27CC750}"/>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83A30DDF-C29B-45C1-B778-4C7351AFA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14B99-3228-473C-94DA-13996388BFA2}"/>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2273378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5145-5725-458B-A381-436E7A86C65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854ADF-9789-4F33-990B-003B733535B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1F02F8-F09C-49A4-A06A-BEB60D29234E}"/>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3A506594-E6B5-42C3-B1ED-A97257338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30BE8-2D4D-4C93-B02A-784362F7B376}"/>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4243184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F44A-D4A2-4A4E-927F-D4CBF1E29AF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EFCEDA-66F8-453A-9A57-95879026B5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011F0B-C86B-4AB4-908B-1923CC9949A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6AF7E-A84E-4234-854B-24CE0585280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2DE0A7-0FA3-4049-A53B-25016502460D}"/>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D5D94-0C8D-49EF-8275-7567E03026AB}"/>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8" name="Footer Placeholder 7">
            <a:extLst>
              <a:ext uri="{FF2B5EF4-FFF2-40B4-BE49-F238E27FC236}">
                <a16:creationId xmlns:a16="http://schemas.microsoft.com/office/drawing/2014/main" id="{61DDC270-1C7F-454D-B71E-42F9B00AD3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4E91AC-3B84-4714-9B96-01DAC2849253}"/>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238082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66EF-0308-4D3A-9280-F5F5F3BAC4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43984-084B-4350-9268-1DCEA13C74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450A96-A9C9-4119-B678-9251C70E28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968007-8E53-4A67-9CAC-1DEFD393BD7B}"/>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6" name="Footer Placeholder 5">
            <a:extLst>
              <a:ext uri="{FF2B5EF4-FFF2-40B4-BE49-F238E27FC236}">
                <a16:creationId xmlns:a16="http://schemas.microsoft.com/office/drawing/2014/main" id="{E7C68028-DBA0-41DC-92A2-B7562D1A8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C64D8-252C-4EA2-A5BD-72BF46D40749}"/>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1677508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F44A-D4A2-4A4E-927F-D4CBF1E29AF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EFCEDA-66F8-453A-9A57-95879026B5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011F0B-C86B-4AB4-908B-1923CC9949A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6AF7E-A84E-4234-854B-24CE0585280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2DE0A7-0FA3-4049-A53B-25016502460D}"/>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D5D94-0C8D-49EF-8275-7567E03026AB}"/>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8" name="Footer Placeholder 7">
            <a:extLst>
              <a:ext uri="{FF2B5EF4-FFF2-40B4-BE49-F238E27FC236}">
                <a16:creationId xmlns:a16="http://schemas.microsoft.com/office/drawing/2014/main" id="{61DDC270-1C7F-454D-B71E-42F9B00AD3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4E91AC-3B84-4714-9B96-01DAC2849253}"/>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2801979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B9E3-0C24-4FC6-B1A5-03C4CB8B80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E4FD9-6AD9-45E7-8D3C-87553DC2483F}"/>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4" name="Footer Placeholder 3">
            <a:extLst>
              <a:ext uri="{FF2B5EF4-FFF2-40B4-BE49-F238E27FC236}">
                <a16:creationId xmlns:a16="http://schemas.microsoft.com/office/drawing/2014/main" id="{2F35BC6D-E924-4FFC-B7CA-99A9415CD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0A094B-1A37-4CC2-AD5C-9C9CFA341B72}"/>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475055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4A1490-F418-4867-9A23-395F21A465A7}"/>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3" name="Footer Placeholder 2">
            <a:extLst>
              <a:ext uri="{FF2B5EF4-FFF2-40B4-BE49-F238E27FC236}">
                <a16:creationId xmlns:a16="http://schemas.microsoft.com/office/drawing/2014/main" id="{E55DCAA8-5070-4FF0-95D7-B486863E14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A5955B-9528-457B-8066-3A9ED17A2C5E}"/>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2278032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AB35-FE11-4AFE-BA67-BA72EBA82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BEB80-95F6-4C2A-BF66-F402E8A2DF6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AB7935-5CF8-41FE-8F14-0383590550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CD927F-2325-4A1B-A032-FC0F5FDEA616}"/>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6" name="Footer Placeholder 5">
            <a:extLst>
              <a:ext uri="{FF2B5EF4-FFF2-40B4-BE49-F238E27FC236}">
                <a16:creationId xmlns:a16="http://schemas.microsoft.com/office/drawing/2014/main" id="{32C394E3-095F-4566-A0FF-B3E32E26F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6CA62-50DB-4F9C-AB03-614297097308}"/>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1185799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7C37E-94AB-4EE6-88D4-72A633071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5C0923-EC00-4AD1-94C2-E93A9FFE1DFC}"/>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000D39B-ACC0-4677-A60C-A17BF2C7280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7D6886-303A-439D-9AD6-D293093579AA}"/>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6" name="Footer Placeholder 5">
            <a:extLst>
              <a:ext uri="{FF2B5EF4-FFF2-40B4-BE49-F238E27FC236}">
                <a16:creationId xmlns:a16="http://schemas.microsoft.com/office/drawing/2014/main" id="{82E297C0-B081-4C5C-B04A-43ABF1669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7A156-95D4-4E29-98C1-6E679E9F161A}"/>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125799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95A8-535A-4C66-A345-214DF2E7DD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82A651-9FAA-49F1-8C14-C63954DAED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04F29-0E1A-4E89-BDEC-B74A443B332E}"/>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AD205B59-77F9-4FD7-8754-D25B69B5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A1A6F-6017-46C3-878C-AFDE6C82157E}"/>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1468965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0461C-E841-4D3E-B9E0-7E215B808907}"/>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66FF54-8192-402C-A158-B9F238B4DAC8}"/>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4B94A-336A-4241-B090-81A7AEFC70FA}"/>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C05A693D-B8A6-4DED-ABF5-96AD65E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8E0C7-82FB-4DB3-8540-5DF3B73B0179}"/>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19894750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827"/>
          <a:stretch/>
        </p:blipFill>
        <p:spPr>
          <a:xfrm>
            <a:off x="1488" y="0"/>
            <a:ext cx="12190512" cy="6858000"/>
          </a:xfrm>
          <a:prstGeom prst="rect">
            <a:avLst/>
          </a:prstGeom>
        </p:spPr>
      </p:pic>
      <p:sp>
        <p:nvSpPr>
          <p:cNvPr id="4" name="Slide Number Placeholder 3"/>
          <p:cNvSpPr>
            <a:spLocks noGrp="1"/>
          </p:cNvSpPr>
          <p:nvPr>
            <p:ph type="sldNum" sz="quarter" idx="12"/>
          </p:nvPr>
        </p:nvSpPr>
        <p:spPr/>
        <p:txBody>
          <a:bodyPr/>
          <a:lstStyle/>
          <a:p>
            <a:fld id="{3B08D286-3B12-40D8-9DED-3F4751ADDFAB}" type="slidenum">
              <a:rPr lang="en-US" smtClean="0"/>
              <a:t>‹#›</a:t>
            </a:fld>
            <a:endParaRPr lang="en-US" dirty="0"/>
          </a:p>
        </p:txBody>
      </p:sp>
      <p:sp>
        <p:nvSpPr>
          <p:cNvPr id="5" name="Title 1"/>
          <p:cNvSpPr>
            <a:spLocks noGrp="1"/>
          </p:cNvSpPr>
          <p:nvPr>
            <p:ph type="title"/>
          </p:nvPr>
        </p:nvSpPr>
        <p:spPr>
          <a:xfrm>
            <a:off x="609600" y="274639"/>
            <a:ext cx="10972800" cy="1143000"/>
          </a:xfrm>
        </p:spPr>
        <p:txBody>
          <a:bodyPr/>
          <a:lstStyle>
            <a:lvl1pPr>
              <a:defRPr>
                <a:effectLst>
                  <a:outerShdw blurRad="38100" dist="38100" dir="2700000" algn="t" rotWithShape="0">
                    <a:prstClr val="black">
                      <a:alpha val="43000"/>
                    </a:prstClr>
                  </a:outerShdw>
                </a:effectLst>
              </a:defRPr>
            </a:lvl1pPr>
          </a:lstStyle>
          <a:p>
            <a:r>
              <a:rPr lang="en-US" dirty="0"/>
              <a:t>Click to edit Master title style</a:t>
            </a:r>
          </a:p>
        </p:txBody>
      </p:sp>
      <p:sp>
        <p:nvSpPr>
          <p:cNvPr id="6" name="Content Placeholder 2"/>
          <p:cNvSpPr>
            <a:spLocks noGrp="1"/>
          </p:cNvSpPr>
          <p:nvPr>
            <p:ph idx="1"/>
          </p:nvPr>
        </p:nvSpPr>
        <p:spPr>
          <a:xfrm>
            <a:off x="609600" y="1600201"/>
            <a:ext cx="10972800" cy="4525963"/>
          </a:xfrm>
        </p:spPr>
        <p:txBody>
          <a:bodyPr/>
          <a:lstStyle>
            <a:lvl1pPr>
              <a:defRPr>
                <a:cs typeface="Narkisim" pitchFamily="2" charset="-79"/>
              </a:defRPr>
            </a:lvl1pPr>
            <a:lvl2pPr>
              <a:defRPr>
                <a:cs typeface="Narkisim" pitchFamily="2" charset="-79"/>
              </a:defRPr>
            </a:lvl2pPr>
            <a:lvl3pPr>
              <a:defRPr>
                <a:cs typeface="Narkisim" pitchFamily="2" charset="-79"/>
              </a:defRPr>
            </a:lvl3pPr>
            <a:lvl4pPr>
              <a:defRPr>
                <a:cs typeface="Narkisim" pitchFamily="2" charset="-79"/>
              </a:defRPr>
            </a:lvl4pPr>
            <a:lvl5pPr>
              <a:defRPr>
                <a:cs typeface="Narkisim"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9920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C1FB01-06F2-4D30-93D1-D257DDEFB542}"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268388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B9E3-0C24-4FC6-B1A5-03C4CB8B80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E4FD9-6AD9-45E7-8D3C-87553DC2483F}"/>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4" name="Footer Placeholder 3">
            <a:extLst>
              <a:ext uri="{FF2B5EF4-FFF2-40B4-BE49-F238E27FC236}">
                <a16:creationId xmlns:a16="http://schemas.microsoft.com/office/drawing/2014/main" id="{2F35BC6D-E924-4FFC-B7CA-99A9415CD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0A094B-1A37-4CC2-AD5C-9C9CFA341B72}"/>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32275114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1FB01-06F2-4D30-93D1-D257DDEFB542}"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13573864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C1FB01-06F2-4D30-93D1-D257DDEFB542}"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29556120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C1FB01-06F2-4D30-93D1-D257DDEFB542}"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3183089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C1FB01-06F2-4D30-93D1-D257DDEFB542}"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3992266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C1FB01-06F2-4D30-93D1-D257DDEFB542}"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14975020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1FB01-06F2-4D30-93D1-D257DDEFB542}"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1144409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C1FB01-06F2-4D30-93D1-D257DDEFB542}"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98671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C1FB01-06F2-4D30-93D1-D257DDEFB542}"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1941666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1FB01-06F2-4D30-93D1-D257DDEFB542}"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1298703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1FB01-06F2-4D30-93D1-D257DDEFB542}"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8F249-A856-4ACD-9ED5-917710AA5B44}" type="slidenum">
              <a:rPr lang="en-US" smtClean="0"/>
              <a:t>‹#›</a:t>
            </a:fld>
            <a:endParaRPr lang="en-US"/>
          </a:p>
        </p:txBody>
      </p:sp>
    </p:spTree>
    <p:extLst>
      <p:ext uri="{BB962C8B-B14F-4D97-AF65-F5344CB8AC3E}">
        <p14:creationId xmlns:p14="http://schemas.microsoft.com/office/powerpoint/2010/main" val="234906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4A1490-F418-4867-9A23-395F21A465A7}"/>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3" name="Footer Placeholder 2">
            <a:extLst>
              <a:ext uri="{FF2B5EF4-FFF2-40B4-BE49-F238E27FC236}">
                <a16:creationId xmlns:a16="http://schemas.microsoft.com/office/drawing/2014/main" id="{E55DCAA8-5070-4FF0-95D7-B486863E14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A5955B-9528-457B-8066-3A9ED17A2C5E}"/>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2314333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827"/>
          <a:stretch/>
        </p:blipFill>
        <p:spPr>
          <a:xfrm>
            <a:off x="1488" y="0"/>
            <a:ext cx="12190512" cy="6858000"/>
          </a:xfrm>
          <a:prstGeom prst="rect">
            <a:avLst/>
          </a:prstGeom>
        </p:spPr>
      </p:pic>
      <p:sp>
        <p:nvSpPr>
          <p:cNvPr id="4" name="Slide Number Placeholder 3"/>
          <p:cNvSpPr>
            <a:spLocks noGrp="1"/>
          </p:cNvSpPr>
          <p:nvPr>
            <p:ph type="sldNum" sz="quarter" idx="12"/>
          </p:nvPr>
        </p:nvSpPr>
        <p:spPr/>
        <p:txBody>
          <a:bodyPr/>
          <a:lstStyle/>
          <a:p>
            <a:fld id="{3B08D286-3B12-40D8-9DED-3F4751ADDFAB}" type="slidenum">
              <a:rPr lang="en-US" smtClean="0"/>
              <a:t>‹#›</a:t>
            </a:fld>
            <a:endParaRPr lang="en-US" dirty="0"/>
          </a:p>
        </p:txBody>
      </p:sp>
      <p:sp>
        <p:nvSpPr>
          <p:cNvPr id="5" name="Title 1"/>
          <p:cNvSpPr>
            <a:spLocks noGrp="1"/>
          </p:cNvSpPr>
          <p:nvPr>
            <p:ph type="title"/>
          </p:nvPr>
        </p:nvSpPr>
        <p:spPr>
          <a:xfrm>
            <a:off x="609600" y="274639"/>
            <a:ext cx="10972800" cy="1143000"/>
          </a:xfrm>
        </p:spPr>
        <p:txBody>
          <a:bodyPr/>
          <a:lstStyle>
            <a:lvl1pPr>
              <a:defRPr>
                <a:effectLst>
                  <a:outerShdw blurRad="38100" dist="38100" dir="2700000" algn="t" rotWithShape="0">
                    <a:prstClr val="black">
                      <a:alpha val="43000"/>
                    </a:prstClr>
                  </a:outerShdw>
                </a:effectLst>
              </a:defRPr>
            </a:lvl1pPr>
          </a:lstStyle>
          <a:p>
            <a:r>
              <a:rPr lang="en-US" dirty="0"/>
              <a:t>Click to edit Master title style</a:t>
            </a:r>
          </a:p>
        </p:txBody>
      </p:sp>
      <p:sp>
        <p:nvSpPr>
          <p:cNvPr id="6" name="Content Placeholder 2"/>
          <p:cNvSpPr>
            <a:spLocks noGrp="1"/>
          </p:cNvSpPr>
          <p:nvPr>
            <p:ph idx="1"/>
          </p:nvPr>
        </p:nvSpPr>
        <p:spPr>
          <a:xfrm>
            <a:off x="609600" y="1600201"/>
            <a:ext cx="10972800" cy="4525963"/>
          </a:xfrm>
        </p:spPr>
        <p:txBody>
          <a:bodyPr/>
          <a:lstStyle>
            <a:lvl1pPr>
              <a:defRPr>
                <a:cs typeface="Narkisim" pitchFamily="2" charset="-79"/>
              </a:defRPr>
            </a:lvl1pPr>
            <a:lvl2pPr>
              <a:defRPr>
                <a:cs typeface="Narkisim" pitchFamily="2" charset="-79"/>
              </a:defRPr>
            </a:lvl2pPr>
            <a:lvl3pPr>
              <a:defRPr>
                <a:cs typeface="Narkisim" pitchFamily="2" charset="-79"/>
              </a:defRPr>
            </a:lvl3pPr>
            <a:lvl4pPr>
              <a:defRPr>
                <a:cs typeface="Narkisim" pitchFamily="2" charset="-79"/>
              </a:defRPr>
            </a:lvl4pPr>
            <a:lvl5pPr>
              <a:defRPr>
                <a:cs typeface="Narkisim"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5021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2" name="Title 1"/>
          <p:cNvSpPr>
            <a:spLocks noGrp="1"/>
          </p:cNvSpPr>
          <p:nvPr>
            <p:ph type="ctrTitle" hasCustomPrompt="1"/>
          </p:nvPr>
        </p:nvSpPr>
        <p:spPr>
          <a:xfrm>
            <a:off x="914400" y="1397001"/>
            <a:ext cx="10363200" cy="1470025"/>
          </a:xfrm>
        </p:spPr>
        <p:txBody>
          <a:bodyPr/>
          <a:lstStyle>
            <a:lvl1pPr>
              <a:defRPr b="1">
                <a:solidFill>
                  <a:schemeClr val="bg1"/>
                </a:solidFill>
                <a:effectLst>
                  <a:outerShdw blurRad="38100" dist="38100" dir="2700000" algn="t" rotWithShape="0">
                    <a:prstClr val="black">
                      <a:alpha val="43000"/>
                    </a:prstClr>
                  </a:outerShdw>
                </a:effectLst>
                <a:latin typeface="Myanmar Text" panose="020B0502040204020203" pitchFamily="34" charset="0"/>
                <a:cs typeface="Myanmar Text" panose="020B0502040204020203" pitchFamily="34" charset="0"/>
              </a:defRPr>
            </a:lvl1pPr>
          </a:lstStyle>
          <a:p>
            <a:r>
              <a:rPr lang="en-US" dirty="0"/>
              <a:t>Click to Edit Master Title</a:t>
            </a:r>
          </a:p>
        </p:txBody>
      </p:sp>
      <p:sp>
        <p:nvSpPr>
          <p:cNvPr id="3" name="Subtitle 2"/>
          <p:cNvSpPr>
            <a:spLocks noGrp="1"/>
          </p:cNvSpPr>
          <p:nvPr>
            <p:ph type="subTitle" idx="1" hasCustomPrompt="1"/>
          </p:nvPr>
        </p:nvSpPr>
        <p:spPr>
          <a:xfrm>
            <a:off x="609600" y="4038600"/>
            <a:ext cx="10668000" cy="1117600"/>
          </a:xfrm>
        </p:spPr>
        <p:txBody>
          <a:bodyPr>
            <a:normAutofit/>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4000" baseline="0">
                <a:solidFill>
                  <a:schemeClr val="bg1"/>
                </a:solidFill>
                <a:effectLst>
                  <a:outerShdw blurRad="38100" dist="38100" dir="2700000" algn="t" rotWithShape="0">
                    <a:prstClr val="black">
                      <a:alpha val="43000"/>
                    </a:prstClr>
                  </a:outerShdw>
                </a:effectLst>
                <a:latin typeface="Cambria" panose="02040503050406030204" pitchFamily="18" charset="0"/>
                <a:ea typeface="Adobe Heiti Std R" pitchFamily="34" charset="-128"/>
                <a:cs typeface="Narkisim" panose="020E0502050101010101" pitchFamily="34" charset="-79"/>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Title</a:t>
            </a:r>
          </a:p>
        </p:txBody>
      </p:sp>
      <p:sp>
        <p:nvSpPr>
          <p:cNvPr id="6" name="Slide Number Placeholder 5"/>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394310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 rotWithShape="0">
                    <a:prstClr val="black">
                      <a:alpha val="43000"/>
                    </a:prst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cs typeface="Narkisim" pitchFamily="2" charset="-79"/>
              </a:defRPr>
            </a:lvl1pPr>
            <a:lvl2pPr>
              <a:defRPr>
                <a:cs typeface="Narkisim" pitchFamily="2" charset="-79"/>
              </a:defRPr>
            </a:lvl2pPr>
            <a:lvl3pPr>
              <a:defRPr>
                <a:cs typeface="Narkisim" pitchFamily="2" charset="-79"/>
              </a:defRPr>
            </a:lvl3pPr>
            <a:lvl4pPr>
              <a:defRPr>
                <a:cs typeface="Narkisim" pitchFamily="2" charset="-79"/>
              </a:defRPr>
            </a:lvl4pPr>
            <a:lvl5pPr>
              <a:defRPr>
                <a:cs typeface="Narkisim"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2603750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1592956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2787891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31123507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3704278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4324496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827"/>
          <a:stretch/>
        </p:blipFill>
        <p:spPr>
          <a:xfrm>
            <a:off x="1488" y="0"/>
            <a:ext cx="12190512" cy="6858000"/>
          </a:xfrm>
          <a:prstGeom prst="rect">
            <a:avLst/>
          </a:prstGeom>
        </p:spPr>
      </p:pic>
      <p:sp>
        <p:nvSpPr>
          <p:cNvPr id="4" name="Slide Number Placeholder 3"/>
          <p:cNvSpPr>
            <a:spLocks noGrp="1"/>
          </p:cNvSpPr>
          <p:nvPr>
            <p:ph type="sldNum" sz="quarter" idx="12"/>
          </p:nvPr>
        </p:nvSpPr>
        <p:spPr/>
        <p:txBody>
          <a:bodyPr/>
          <a:lstStyle/>
          <a:p>
            <a:fld id="{3B08D286-3B12-40D8-9DED-3F4751ADDFAB}" type="slidenum">
              <a:rPr lang="en-US" smtClean="0"/>
              <a:t>‹#›</a:t>
            </a:fld>
            <a:endParaRPr lang="en-US" dirty="0"/>
          </a:p>
        </p:txBody>
      </p:sp>
      <p:sp>
        <p:nvSpPr>
          <p:cNvPr id="5" name="Title 1"/>
          <p:cNvSpPr>
            <a:spLocks noGrp="1"/>
          </p:cNvSpPr>
          <p:nvPr>
            <p:ph type="title"/>
          </p:nvPr>
        </p:nvSpPr>
        <p:spPr>
          <a:xfrm>
            <a:off x="609600" y="274639"/>
            <a:ext cx="10972800" cy="1143000"/>
          </a:xfrm>
        </p:spPr>
        <p:txBody>
          <a:bodyPr/>
          <a:lstStyle>
            <a:lvl1pPr>
              <a:defRPr>
                <a:effectLst>
                  <a:outerShdw blurRad="38100" dist="38100" dir="2700000" algn="t" rotWithShape="0">
                    <a:prstClr val="black">
                      <a:alpha val="43000"/>
                    </a:prstClr>
                  </a:outerShdw>
                </a:effectLst>
              </a:defRPr>
            </a:lvl1pPr>
          </a:lstStyle>
          <a:p>
            <a:r>
              <a:rPr lang="en-US" dirty="0"/>
              <a:t>Click to edit Master title style</a:t>
            </a:r>
          </a:p>
        </p:txBody>
      </p:sp>
      <p:sp>
        <p:nvSpPr>
          <p:cNvPr id="6" name="Content Placeholder 2"/>
          <p:cNvSpPr>
            <a:spLocks noGrp="1"/>
          </p:cNvSpPr>
          <p:nvPr>
            <p:ph idx="1"/>
          </p:nvPr>
        </p:nvSpPr>
        <p:spPr>
          <a:xfrm>
            <a:off x="609600" y="1600201"/>
            <a:ext cx="10972800" cy="4525963"/>
          </a:xfrm>
        </p:spPr>
        <p:txBody>
          <a:bodyPr/>
          <a:lstStyle>
            <a:lvl1pPr>
              <a:defRPr>
                <a:cs typeface="Narkisim" pitchFamily="2" charset="-79"/>
              </a:defRPr>
            </a:lvl1pPr>
            <a:lvl2pPr>
              <a:defRPr>
                <a:cs typeface="Narkisim" pitchFamily="2" charset="-79"/>
              </a:defRPr>
            </a:lvl2pPr>
            <a:lvl3pPr>
              <a:defRPr>
                <a:cs typeface="Narkisim" pitchFamily="2" charset="-79"/>
              </a:defRPr>
            </a:lvl3pPr>
            <a:lvl4pPr>
              <a:defRPr>
                <a:cs typeface="Narkisim" pitchFamily="2" charset="-79"/>
              </a:defRPr>
            </a:lvl4pPr>
            <a:lvl5pPr>
              <a:defRPr>
                <a:cs typeface="Narkisim"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78745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YORK HALL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2" name="Title 1"/>
          <p:cNvSpPr>
            <a:spLocks noGrp="1"/>
          </p:cNvSpPr>
          <p:nvPr>
            <p:ph type="title"/>
          </p:nvPr>
        </p:nvSpPr>
        <p:spPr/>
        <p:txBody>
          <a:bodyPr/>
          <a:lstStyle>
            <a:lvl1pPr>
              <a:defRPr>
                <a:effectLst>
                  <a:outerShdw blurRad="38100" dist="38100" dir="2700000" algn="t" rotWithShape="0">
                    <a:prstClr val="black">
                      <a:alpha val="43000"/>
                    </a:prst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cs typeface="Narkisim" pitchFamily="2" charset="-79"/>
              </a:defRPr>
            </a:lvl1pPr>
            <a:lvl2pPr>
              <a:defRPr>
                <a:cs typeface="Narkisim" pitchFamily="2" charset="-79"/>
              </a:defRPr>
            </a:lvl2pPr>
            <a:lvl3pPr>
              <a:defRPr>
                <a:cs typeface="Narkisim" pitchFamily="2" charset="-79"/>
              </a:defRPr>
            </a:lvl3pPr>
            <a:lvl4pPr>
              <a:defRPr>
                <a:cs typeface="Narkisim" pitchFamily="2" charset="-79"/>
              </a:defRPr>
            </a:lvl4pPr>
            <a:lvl5pPr>
              <a:defRPr>
                <a:cs typeface="Narkisim"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123810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AB35-FE11-4AFE-BA67-BA72EBA82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BEB80-95F6-4C2A-BF66-F402E8A2DF6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AB7935-5CF8-41FE-8F14-0383590550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CD927F-2325-4A1B-A032-FC0F5FDEA616}"/>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6" name="Footer Placeholder 5">
            <a:extLst>
              <a:ext uri="{FF2B5EF4-FFF2-40B4-BE49-F238E27FC236}">
                <a16:creationId xmlns:a16="http://schemas.microsoft.com/office/drawing/2014/main" id="{32C394E3-095F-4566-A0FF-B3E32E26F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6CA62-50DB-4F9C-AB03-614297097308}"/>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23189390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LOGO -  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2" name="Title 1"/>
          <p:cNvSpPr>
            <a:spLocks noGrp="1"/>
          </p:cNvSpPr>
          <p:nvPr>
            <p:ph type="title"/>
          </p:nvPr>
        </p:nvSpPr>
        <p:spPr/>
        <p:txBody>
          <a:bodyPr/>
          <a:lstStyle>
            <a:lvl1pPr>
              <a:defRPr>
                <a:effectLst>
                  <a:outerShdw blurRad="38100" dist="38100" dir="2700000" algn="t" rotWithShape="0">
                    <a:prstClr val="black">
                      <a:alpha val="43000"/>
                    </a:prst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cs typeface="Narkisim" pitchFamily="2" charset="-79"/>
              </a:defRPr>
            </a:lvl1pPr>
            <a:lvl2pPr>
              <a:defRPr>
                <a:cs typeface="Narkisim" pitchFamily="2" charset="-79"/>
              </a:defRPr>
            </a:lvl2pPr>
            <a:lvl3pPr>
              <a:defRPr>
                <a:cs typeface="Narkisim" pitchFamily="2" charset="-79"/>
              </a:defRPr>
            </a:lvl3pPr>
            <a:lvl4pPr>
              <a:defRPr>
                <a:cs typeface="Narkisim" pitchFamily="2" charset="-79"/>
              </a:defRPr>
            </a:lvl4pPr>
            <a:lvl5pPr>
              <a:defRPr>
                <a:cs typeface="Narkisim"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1548387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YORK HALL 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4" name="Slide Number Placeholder 3"/>
          <p:cNvSpPr>
            <a:spLocks noGrp="1"/>
          </p:cNvSpPr>
          <p:nvPr>
            <p:ph type="sldNum" sz="quarter" idx="12"/>
          </p:nvPr>
        </p:nvSpPr>
        <p:spPr/>
        <p:txBody>
          <a:bodyPr/>
          <a:lstStyle/>
          <a:p>
            <a:fld id="{3B08D286-3B12-40D8-9DED-3F4751ADDFAB}" type="slidenum">
              <a:rPr lang="en-US" smtClean="0"/>
              <a:t>‹#›</a:t>
            </a:fld>
            <a:endParaRPr lang="en-US" dirty="0"/>
          </a:p>
        </p:txBody>
      </p:sp>
      <p:sp>
        <p:nvSpPr>
          <p:cNvPr id="5" name="Title 1"/>
          <p:cNvSpPr>
            <a:spLocks noGrp="1"/>
          </p:cNvSpPr>
          <p:nvPr>
            <p:ph type="ctrTitle" hasCustomPrompt="1"/>
          </p:nvPr>
        </p:nvSpPr>
        <p:spPr>
          <a:xfrm>
            <a:off x="914400" y="1397001"/>
            <a:ext cx="10363200" cy="1470025"/>
          </a:xfrm>
        </p:spPr>
        <p:txBody>
          <a:bodyPr/>
          <a:lstStyle>
            <a:lvl1pPr>
              <a:defRPr b="1">
                <a:solidFill>
                  <a:schemeClr val="bg1"/>
                </a:solidFill>
                <a:effectLst>
                  <a:outerShdw blurRad="38100" dist="38100" dir="2700000" algn="t" rotWithShape="0">
                    <a:prstClr val="black">
                      <a:alpha val="43000"/>
                    </a:prstClr>
                  </a:outerShdw>
                </a:effectLst>
                <a:latin typeface="Myanmar Text" panose="020B0502040204020203" pitchFamily="34" charset="0"/>
                <a:cs typeface="Myanmar Text" panose="020B0502040204020203" pitchFamily="34" charset="0"/>
              </a:defRPr>
            </a:lvl1pPr>
          </a:lstStyle>
          <a:p>
            <a:r>
              <a:rPr lang="en-US" dirty="0"/>
              <a:t>Click to Edit Master Title</a:t>
            </a:r>
          </a:p>
        </p:txBody>
      </p:sp>
      <p:sp>
        <p:nvSpPr>
          <p:cNvPr id="6" name="Subtitle 2"/>
          <p:cNvSpPr>
            <a:spLocks noGrp="1"/>
          </p:cNvSpPr>
          <p:nvPr>
            <p:ph type="subTitle" idx="1" hasCustomPrompt="1"/>
          </p:nvPr>
        </p:nvSpPr>
        <p:spPr>
          <a:xfrm>
            <a:off x="609600" y="4038600"/>
            <a:ext cx="10668000" cy="1117600"/>
          </a:xfrm>
        </p:spPr>
        <p:txBody>
          <a:bodyPr>
            <a:normAutofit/>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4000" baseline="0">
                <a:solidFill>
                  <a:schemeClr val="bg1"/>
                </a:solidFill>
                <a:effectLst>
                  <a:outerShdw blurRad="38100" dist="38100" dir="2700000" algn="t" rotWithShape="0">
                    <a:prstClr val="black">
                      <a:alpha val="43000"/>
                    </a:prstClr>
                  </a:outerShdw>
                </a:effectLst>
                <a:latin typeface="Cambria" panose="02040503050406030204" pitchFamily="18" charset="0"/>
                <a:ea typeface="Adobe Heiti Std R" pitchFamily="34" charset="-128"/>
                <a:cs typeface="Narkisim" panose="020E0502050101010101" pitchFamily="34" charset="-79"/>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Title</a:t>
            </a:r>
          </a:p>
        </p:txBody>
      </p:sp>
    </p:spTree>
    <p:extLst>
      <p:ext uri="{BB962C8B-B14F-4D97-AF65-F5344CB8AC3E}">
        <p14:creationId xmlns:p14="http://schemas.microsoft.com/office/powerpoint/2010/main" val="9544474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4" name="Slide Number Placeholder 3"/>
          <p:cNvSpPr>
            <a:spLocks noGrp="1"/>
          </p:cNvSpPr>
          <p:nvPr>
            <p:ph type="sldNum" sz="quarter" idx="12"/>
          </p:nvPr>
        </p:nvSpPr>
        <p:spPr/>
        <p:txBody>
          <a:bodyPr/>
          <a:lstStyle/>
          <a:p>
            <a:fld id="{3B08D286-3B12-40D8-9DED-3F4751ADDFAB}" type="slidenum">
              <a:rPr lang="en-US" smtClean="0"/>
              <a:t>‹#›</a:t>
            </a:fld>
            <a:endParaRPr lang="en-US" dirty="0"/>
          </a:p>
        </p:txBody>
      </p:sp>
      <p:sp>
        <p:nvSpPr>
          <p:cNvPr id="6" name="Title 1"/>
          <p:cNvSpPr>
            <a:spLocks noGrp="1"/>
          </p:cNvSpPr>
          <p:nvPr>
            <p:ph type="ctrTitle" hasCustomPrompt="1"/>
          </p:nvPr>
        </p:nvSpPr>
        <p:spPr>
          <a:xfrm>
            <a:off x="914400" y="1397001"/>
            <a:ext cx="10363200" cy="1470025"/>
          </a:xfrm>
        </p:spPr>
        <p:txBody>
          <a:bodyPr/>
          <a:lstStyle>
            <a:lvl1pPr>
              <a:defRPr b="1">
                <a:solidFill>
                  <a:schemeClr val="bg1"/>
                </a:solidFill>
                <a:effectLst>
                  <a:outerShdw blurRad="38100" dist="38100" dir="2700000" algn="t" rotWithShape="0">
                    <a:prstClr val="black">
                      <a:alpha val="43000"/>
                    </a:prstClr>
                  </a:outerShdw>
                </a:effectLst>
                <a:latin typeface="Myanmar Text" panose="020B0502040204020203" pitchFamily="34" charset="0"/>
                <a:cs typeface="Myanmar Text" panose="020B0502040204020203" pitchFamily="34" charset="0"/>
              </a:defRPr>
            </a:lvl1pPr>
          </a:lstStyle>
          <a:p>
            <a:r>
              <a:rPr lang="en-US" dirty="0"/>
              <a:t>Click to Edit Master Title</a:t>
            </a:r>
          </a:p>
        </p:txBody>
      </p:sp>
      <p:sp>
        <p:nvSpPr>
          <p:cNvPr id="7" name="Subtitle 2"/>
          <p:cNvSpPr>
            <a:spLocks noGrp="1"/>
          </p:cNvSpPr>
          <p:nvPr>
            <p:ph type="subTitle" idx="1" hasCustomPrompt="1"/>
          </p:nvPr>
        </p:nvSpPr>
        <p:spPr>
          <a:xfrm>
            <a:off x="609600" y="4038600"/>
            <a:ext cx="10668000" cy="1117600"/>
          </a:xfrm>
        </p:spPr>
        <p:txBody>
          <a:bodyPr>
            <a:normAutofit/>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4000" baseline="0">
                <a:solidFill>
                  <a:schemeClr val="bg1"/>
                </a:solidFill>
                <a:effectLst>
                  <a:outerShdw blurRad="38100" dist="38100" dir="2700000" algn="t" rotWithShape="0">
                    <a:prstClr val="black">
                      <a:alpha val="43000"/>
                    </a:prstClr>
                  </a:outerShdw>
                </a:effectLst>
                <a:latin typeface="Cambria" panose="02040503050406030204" pitchFamily="18" charset="0"/>
                <a:ea typeface="Adobe Heiti Std R" pitchFamily="34" charset="-128"/>
                <a:cs typeface="Narkisim" panose="020E0502050101010101" pitchFamily="34" charset="-79"/>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Title</a:t>
            </a:r>
          </a:p>
        </p:txBody>
      </p:sp>
    </p:spTree>
    <p:extLst>
      <p:ext uri="{BB962C8B-B14F-4D97-AF65-F5344CB8AC3E}">
        <p14:creationId xmlns:p14="http://schemas.microsoft.com/office/powerpoint/2010/main" val="11022544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cs typeface="Narkisim" pitchFamily="2" charset="-79"/>
              </a:defRPr>
            </a:lvl1pPr>
            <a:lvl2pPr>
              <a:defRPr sz="3733">
                <a:cs typeface="Narkisim" pitchFamily="2" charset="-79"/>
              </a:defRPr>
            </a:lvl2pPr>
            <a:lvl3pPr>
              <a:defRPr sz="3200">
                <a:cs typeface="Narkisim" pitchFamily="2" charset="-79"/>
              </a:defRPr>
            </a:lvl3pPr>
            <a:lvl4pPr>
              <a:defRPr sz="2667">
                <a:cs typeface="Narkisim" pitchFamily="2" charset="-79"/>
              </a:defRPr>
            </a:lvl4pPr>
            <a:lvl5pPr>
              <a:defRPr sz="2667">
                <a:cs typeface="Narkisim" pitchFamily="2" charset="-79"/>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526836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1292965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60316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B08D286-3B12-40D8-9DED-3F4751ADDFAB}" type="slidenum">
              <a:rPr lang="en-US" smtClean="0"/>
              <a:t>‹#›</a:t>
            </a:fld>
            <a:endParaRPr lang="en-US" dirty="0"/>
          </a:p>
        </p:txBody>
      </p:sp>
    </p:spTree>
    <p:extLst>
      <p:ext uri="{BB962C8B-B14F-4D97-AF65-F5344CB8AC3E}">
        <p14:creationId xmlns:p14="http://schemas.microsoft.com/office/powerpoint/2010/main" val="349187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7C37E-94AB-4EE6-88D4-72A633071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5C0923-EC00-4AD1-94C2-E93A9FFE1DFC}"/>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000D39B-ACC0-4677-A60C-A17BF2C7280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7D6886-303A-439D-9AD6-D293093579AA}"/>
              </a:ext>
            </a:extLst>
          </p:cNvPr>
          <p:cNvSpPr>
            <a:spLocks noGrp="1"/>
          </p:cNvSpPr>
          <p:nvPr>
            <p:ph type="dt" sz="half" idx="10"/>
          </p:nvPr>
        </p:nvSpPr>
        <p:spPr/>
        <p:txBody>
          <a:bodyPr/>
          <a:lstStyle/>
          <a:p>
            <a:fld id="{E09B68AD-195E-4FBF-A588-EB2A3BE98256}" type="datetimeFigureOut">
              <a:rPr lang="en-US" smtClean="0"/>
              <a:t>12/5/2023</a:t>
            </a:fld>
            <a:endParaRPr lang="en-US"/>
          </a:p>
        </p:txBody>
      </p:sp>
      <p:sp>
        <p:nvSpPr>
          <p:cNvPr id="6" name="Footer Placeholder 5">
            <a:extLst>
              <a:ext uri="{FF2B5EF4-FFF2-40B4-BE49-F238E27FC236}">
                <a16:creationId xmlns:a16="http://schemas.microsoft.com/office/drawing/2014/main" id="{82E297C0-B081-4C5C-B04A-43ABF1669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7A156-95D4-4E29-98C1-6E679E9F161A}"/>
              </a:ext>
            </a:extLst>
          </p:cNvPr>
          <p:cNvSpPr>
            <a:spLocks noGrp="1"/>
          </p:cNvSpPr>
          <p:nvPr>
            <p:ph type="sldNum" sz="quarter" idx="12"/>
          </p:nvPr>
        </p:nvSpPr>
        <p:spPr/>
        <p:txBody>
          <a:bodyPr/>
          <a:lstStyle/>
          <a:p>
            <a:fld id="{0C0FDA5F-DC2B-4C7F-9A4D-D95A2433721C}" type="slidenum">
              <a:rPr lang="en-US" smtClean="0"/>
              <a:t>‹#›</a:t>
            </a:fld>
            <a:endParaRPr lang="en-US"/>
          </a:p>
        </p:txBody>
      </p:sp>
    </p:spTree>
    <p:extLst>
      <p:ext uri="{BB962C8B-B14F-4D97-AF65-F5344CB8AC3E}">
        <p14:creationId xmlns:p14="http://schemas.microsoft.com/office/powerpoint/2010/main" val="425595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3.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4.jp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3E986-AC0A-4132-9389-A7ACFBBB941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FCA880-4B1E-4EB2-A9C5-A1F8D9105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1F8E2-7F09-47FA-8AEA-0DB696F107C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B2B9E357-36BA-4767-B8C7-7C35A1CD130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11690A-B4A0-45E7-88E1-165C67D45AA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FDA5F-DC2B-4C7F-9A4D-D95A2433721C}" type="slidenum">
              <a:rPr lang="en-US" smtClean="0"/>
              <a:t>‹#›</a:t>
            </a:fld>
            <a:endParaRPr lang="en-US"/>
          </a:p>
        </p:txBody>
      </p:sp>
    </p:spTree>
    <p:extLst>
      <p:ext uri="{BB962C8B-B14F-4D97-AF65-F5344CB8AC3E}">
        <p14:creationId xmlns:p14="http://schemas.microsoft.com/office/powerpoint/2010/main" val="851503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45FBF-104F-4E1A-9382-35AD87AC417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7DAB8C-BF99-458F-813B-99E8DAD9F8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942E8-E9BD-4CBB-95E3-1860A67921D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3123D-416C-42BA-8B47-22A3DE6D3276}" type="datetimeFigureOut">
              <a:rPr lang="en-US" smtClean="0"/>
              <a:t>12/5/2023</a:t>
            </a:fld>
            <a:endParaRPr lang="en-US"/>
          </a:p>
        </p:txBody>
      </p:sp>
      <p:sp>
        <p:nvSpPr>
          <p:cNvPr id="5" name="Footer Placeholder 4">
            <a:extLst>
              <a:ext uri="{FF2B5EF4-FFF2-40B4-BE49-F238E27FC236}">
                <a16:creationId xmlns:a16="http://schemas.microsoft.com/office/drawing/2014/main" id="{DB0124C0-9F7A-4284-9685-759263643A3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D429CA-CFA0-4B01-BEAF-FA100FC4516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D8B36-0582-4E9A-BD7E-B22A74E4275D}" type="slidenum">
              <a:rPr lang="en-US" smtClean="0"/>
              <a:t>‹#›</a:t>
            </a:fld>
            <a:endParaRPr lang="en-US"/>
          </a:p>
        </p:txBody>
      </p:sp>
    </p:spTree>
    <p:extLst>
      <p:ext uri="{BB962C8B-B14F-4D97-AF65-F5344CB8AC3E}">
        <p14:creationId xmlns:p14="http://schemas.microsoft.com/office/powerpoint/2010/main" val="3444287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12/5/2023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07434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89C6B-5301-4C46-AF86-AFC902736F9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29216B-1453-4DE3-906D-A95315329A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76292-B093-478D-A1C8-120459C08F6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0AFCD-34B6-4D32-9DFC-0C7F0B9F293B}" type="datetimeFigureOut">
              <a:rPr lang="en-US" smtClean="0"/>
              <a:t>12/5/2023</a:t>
            </a:fld>
            <a:endParaRPr lang="en-US"/>
          </a:p>
        </p:txBody>
      </p:sp>
      <p:sp>
        <p:nvSpPr>
          <p:cNvPr id="5" name="Footer Placeholder 4">
            <a:extLst>
              <a:ext uri="{FF2B5EF4-FFF2-40B4-BE49-F238E27FC236}">
                <a16:creationId xmlns:a16="http://schemas.microsoft.com/office/drawing/2014/main" id="{CDB5AC76-BE77-4066-A3B1-83FB41B9DB2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24A003-8901-4E43-B0EE-4C623C3074D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1FC58-25C5-4F6E-B91D-7421EB974F87}" type="slidenum">
              <a:rPr lang="en-US" smtClean="0"/>
              <a:t>‹#›</a:t>
            </a:fld>
            <a:endParaRPr lang="en-US"/>
          </a:p>
        </p:txBody>
      </p:sp>
    </p:spTree>
    <p:extLst>
      <p:ext uri="{BB962C8B-B14F-4D97-AF65-F5344CB8AC3E}">
        <p14:creationId xmlns:p14="http://schemas.microsoft.com/office/powerpoint/2010/main" val="40721034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3E986-AC0A-4132-9389-A7ACFBBB941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FCA880-4B1E-4EB2-A9C5-A1F8D9105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1F8E2-7F09-47FA-8AEA-0DB696F107C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B68AD-195E-4FBF-A588-EB2A3BE98256}" type="datetimeFigureOut">
              <a:rPr lang="en-US" smtClean="0"/>
              <a:t>12/5/2023</a:t>
            </a:fld>
            <a:endParaRPr lang="en-US"/>
          </a:p>
        </p:txBody>
      </p:sp>
      <p:sp>
        <p:nvSpPr>
          <p:cNvPr id="5" name="Footer Placeholder 4">
            <a:extLst>
              <a:ext uri="{FF2B5EF4-FFF2-40B4-BE49-F238E27FC236}">
                <a16:creationId xmlns:a16="http://schemas.microsoft.com/office/drawing/2014/main" id="{B2B9E357-36BA-4767-B8C7-7C35A1CD130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11690A-B4A0-45E7-88E1-165C67D45AA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FDA5F-DC2B-4C7F-9A4D-D95A2433721C}" type="slidenum">
              <a:rPr lang="en-US" smtClean="0"/>
              <a:t>‹#›</a:t>
            </a:fld>
            <a:endParaRPr lang="en-US"/>
          </a:p>
        </p:txBody>
      </p:sp>
    </p:spTree>
    <p:extLst>
      <p:ext uri="{BB962C8B-B14F-4D97-AF65-F5344CB8AC3E}">
        <p14:creationId xmlns:p14="http://schemas.microsoft.com/office/powerpoint/2010/main" val="48468726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1FB01-06F2-4D30-93D1-D257DDEFB542}"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8F249-A856-4ACD-9ED5-917710AA5B44}" type="slidenum">
              <a:rPr lang="en-US" smtClean="0"/>
              <a:t>‹#›</a:t>
            </a:fld>
            <a:endParaRPr lang="en-US"/>
          </a:p>
        </p:txBody>
      </p:sp>
    </p:spTree>
    <p:extLst>
      <p:ext uri="{BB962C8B-B14F-4D97-AF65-F5344CB8AC3E}">
        <p14:creationId xmlns:p14="http://schemas.microsoft.com/office/powerpoint/2010/main" val="3741467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88" y="0"/>
            <a:ext cx="12189024" cy="685800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B08D286-3B12-40D8-9DED-3F4751ADDFAB}" type="slidenum">
              <a:rPr lang="en-US" smtClean="0"/>
              <a:t>‹#›</a:t>
            </a:fld>
            <a:endParaRPr lang="en-US" dirty="0"/>
          </a:p>
        </p:txBody>
      </p:sp>
    </p:spTree>
    <p:extLst>
      <p:ext uri="{BB962C8B-B14F-4D97-AF65-F5344CB8AC3E}">
        <p14:creationId xmlns:p14="http://schemas.microsoft.com/office/powerpoint/2010/main" val="395024283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txStyles>
    <p:titleStyle>
      <a:lvl1pPr algn="ctr" defTabSz="1219170" rtl="0" eaLnBrk="1" latinLnBrk="0" hangingPunct="1">
        <a:spcBef>
          <a:spcPct val="0"/>
        </a:spcBef>
        <a:buNone/>
        <a:defRPr sz="5867" b="1" kern="1200">
          <a:solidFill>
            <a:schemeClr val="tx2"/>
          </a:solidFill>
          <a:effectLst>
            <a:outerShdw blurRad="38100" dist="38100" dir="2700000" algn="t" rotWithShape="0">
              <a:prstClr val="black">
                <a:alpha val="43000"/>
              </a:prstClr>
            </a:outerShdw>
          </a:effectLst>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2"/>
          </a:solidFill>
          <a:latin typeface="Cambria" panose="02040503050406030204" pitchFamily="18" charset="0"/>
          <a:ea typeface="+mn-ea"/>
          <a:cs typeface="Narkisim" panose="020E0502050101010101" pitchFamily="34" charset="-79"/>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2"/>
          </a:solidFill>
          <a:latin typeface="Cambria" panose="02040503050406030204" pitchFamily="18" charset="0"/>
          <a:ea typeface="+mn-ea"/>
          <a:cs typeface="Narkisim" panose="020E0502050101010101" pitchFamily="34" charset="-79"/>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2"/>
          </a:solidFill>
          <a:latin typeface="Cambria" panose="02040503050406030204" pitchFamily="18" charset="0"/>
          <a:ea typeface="+mn-ea"/>
          <a:cs typeface="Narkisim" panose="020E0502050101010101" pitchFamily="34" charset="-79"/>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2"/>
          </a:solidFill>
          <a:latin typeface="Cambria" panose="02040503050406030204" pitchFamily="18" charset="0"/>
          <a:ea typeface="+mn-ea"/>
          <a:cs typeface="Narkisim" panose="020E0502050101010101" pitchFamily="34" charset="-79"/>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2"/>
          </a:solidFill>
          <a:latin typeface="Cambria" panose="02040503050406030204" pitchFamily="18" charset="0"/>
          <a:ea typeface="+mn-ea"/>
          <a:cs typeface="Narkisim" panose="020E0502050101010101" pitchFamily="34" charset="-79"/>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mailto:runningmanhoa@gmail.com"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hyperlink" Target="mailto:shepperd@yorkcounty.gov"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4.xml"/><Relationship Id="rId6" Type="http://schemas.openxmlformats.org/officeDocument/2006/relationships/image" Target="../media/image1.jpeg"/><Relationship Id="rId5" Type="http://schemas.openxmlformats.org/officeDocument/2006/relationships/image" Target="../media/image9.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2.png"/><Relationship Id="rId12" Type="http://schemas.openxmlformats.org/officeDocument/2006/relationships/customXml" Target="../ink/ink6.xml"/><Relationship Id="rId2" Type="http://schemas.openxmlformats.org/officeDocument/2006/relationships/image" Target="../media/image30.jpeg"/><Relationship Id="rId1" Type="http://schemas.openxmlformats.org/officeDocument/2006/relationships/slideLayout" Target="../slideLayouts/slideLayout24.xml"/><Relationship Id="rId6" Type="http://schemas.openxmlformats.org/officeDocument/2006/relationships/customXml" Target="../ink/ink3.xml"/><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33.png"/><Relationship Id="rId14" Type="http://schemas.openxmlformats.org/officeDocument/2006/relationships/image" Target="../media/image1.jpeg"/></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yorkips.yorkcounty.cloud/" TargetMode="External"/><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0CDDC7-7976-42FD-B89C-BAD768927C66}"/>
              </a:ext>
            </a:extLst>
          </p:cNvPr>
          <p:cNvPicPr/>
          <p:nvPr/>
        </p:nvPicPr>
        <p:blipFill>
          <a:blip r:embed="rId3" cstate="print"/>
          <a:srcRect/>
          <a:stretch>
            <a:fillRect/>
          </a:stretch>
        </p:blipFill>
        <p:spPr bwMode="auto">
          <a:xfrm>
            <a:off x="10557811" y="282804"/>
            <a:ext cx="1066800" cy="1038225"/>
          </a:xfrm>
          <a:prstGeom prst="rect">
            <a:avLst/>
          </a:prstGeom>
          <a:solidFill>
            <a:srgbClr val="FFFF00"/>
          </a:solidFill>
          <a:ln w="9525">
            <a:noFill/>
            <a:miter lim="800000"/>
            <a:headEnd/>
            <a:tailEnd/>
          </a:ln>
        </p:spPr>
      </p:pic>
      <p:sp>
        <p:nvSpPr>
          <p:cNvPr id="11" name="TextBox 10">
            <a:extLst>
              <a:ext uri="{FF2B5EF4-FFF2-40B4-BE49-F238E27FC236}">
                <a16:creationId xmlns:a16="http://schemas.microsoft.com/office/drawing/2014/main" id="{44FBDF1B-F753-40B1-ADB1-4F006127844E}"/>
              </a:ext>
            </a:extLst>
          </p:cNvPr>
          <p:cNvSpPr txBox="1"/>
          <p:nvPr/>
        </p:nvSpPr>
        <p:spPr>
          <a:xfrm>
            <a:off x="1524001" y="1647537"/>
            <a:ext cx="9240983" cy="2923877"/>
          </a:xfrm>
          <a:prstGeom prst="rect">
            <a:avLst/>
          </a:prstGeom>
          <a:noFill/>
        </p:spPr>
        <p:txBody>
          <a:bodyPr wrap="square" rtlCol="0">
            <a:spAutoFit/>
          </a:bodyPr>
          <a:lstStyle/>
          <a:p>
            <a:pPr algn="ctr"/>
            <a:r>
              <a:rPr lang="en-US" sz="6000" b="1" dirty="0"/>
              <a:t>Running Man </a:t>
            </a:r>
          </a:p>
          <a:p>
            <a:pPr algn="ctr"/>
            <a:r>
              <a:rPr lang="en-US" sz="4400" b="1" dirty="0"/>
              <a:t>Homeowner’s Association Meeting</a:t>
            </a:r>
          </a:p>
          <a:p>
            <a:pPr algn="ctr"/>
            <a:endParaRPr lang="en-US" sz="4400" b="1" dirty="0"/>
          </a:p>
          <a:p>
            <a:pPr algn="ctr"/>
            <a:r>
              <a:rPr lang="en-US" sz="3600" dirty="0"/>
              <a:t>4 December 2023</a:t>
            </a:r>
          </a:p>
        </p:txBody>
      </p:sp>
      <p:sp>
        <p:nvSpPr>
          <p:cNvPr id="13" name="TextBox 12">
            <a:extLst>
              <a:ext uri="{FF2B5EF4-FFF2-40B4-BE49-F238E27FC236}">
                <a16:creationId xmlns:a16="http://schemas.microsoft.com/office/drawing/2014/main" id="{82E5D4AB-4B0F-4CCA-8221-713C3510E042}"/>
              </a:ext>
            </a:extLst>
          </p:cNvPr>
          <p:cNvSpPr txBox="1"/>
          <p:nvPr/>
        </p:nvSpPr>
        <p:spPr>
          <a:xfrm>
            <a:off x="3616036" y="5077029"/>
            <a:ext cx="5056909" cy="646331"/>
          </a:xfrm>
          <a:prstGeom prst="rect">
            <a:avLst/>
          </a:prstGeom>
          <a:noFill/>
        </p:spPr>
        <p:txBody>
          <a:bodyPr wrap="square" rtlCol="0">
            <a:spAutoFit/>
          </a:bodyPr>
          <a:lstStyle/>
          <a:p>
            <a:pPr algn="ctr"/>
            <a:r>
              <a:rPr lang="en-US" dirty="0"/>
              <a:t>Tabb Elementary School Cafeteria</a:t>
            </a:r>
          </a:p>
          <a:p>
            <a:pPr algn="ctr"/>
            <a:r>
              <a:rPr lang="en-US" dirty="0"/>
              <a:t>7:00PM </a:t>
            </a:r>
          </a:p>
        </p:txBody>
      </p:sp>
      <p:grpSp>
        <p:nvGrpSpPr>
          <p:cNvPr id="16" name="Group 15">
            <a:extLst>
              <a:ext uri="{FF2B5EF4-FFF2-40B4-BE49-F238E27FC236}">
                <a16:creationId xmlns:a16="http://schemas.microsoft.com/office/drawing/2014/main" id="{C59D2005-2811-4F65-92CB-9D9995217E33}"/>
              </a:ext>
            </a:extLst>
          </p:cNvPr>
          <p:cNvGrpSpPr/>
          <p:nvPr/>
        </p:nvGrpSpPr>
        <p:grpSpPr>
          <a:xfrm>
            <a:off x="1484740" y="1013373"/>
            <a:ext cx="8864600" cy="248227"/>
            <a:chOff x="1484740" y="695873"/>
            <a:chExt cx="8864600" cy="248227"/>
          </a:xfrm>
        </p:grpSpPr>
        <p:sp>
          <p:nvSpPr>
            <p:cNvPr id="5" name="Rectangle 4">
              <a:extLst>
                <a:ext uri="{FF2B5EF4-FFF2-40B4-BE49-F238E27FC236}">
                  <a16:creationId xmlns:a16="http://schemas.microsoft.com/office/drawing/2014/main" id="{9D84F69D-96FC-4A87-BB32-B041430571A4}"/>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14" name="Rectangle 13">
              <a:extLst>
                <a:ext uri="{FF2B5EF4-FFF2-40B4-BE49-F238E27FC236}">
                  <a16:creationId xmlns:a16="http://schemas.microsoft.com/office/drawing/2014/main" id="{22468F5D-B2A2-4929-9598-737DCC7B7061}"/>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15" name="Rectangle 14">
              <a:extLst>
                <a:ext uri="{FF2B5EF4-FFF2-40B4-BE49-F238E27FC236}">
                  <a16:creationId xmlns:a16="http://schemas.microsoft.com/office/drawing/2014/main" id="{70C30542-6A6C-466D-9F51-EFD9EF3AA0A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grpSp>
    </p:spTree>
    <p:extLst>
      <p:ext uri="{BB962C8B-B14F-4D97-AF65-F5344CB8AC3E}">
        <p14:creationId xmlns:p14="http://schemas.microsoft.com/office/powerpoint/2010/main" val="353522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Celestial Way Subdivision </a:t>
            </a:r>
          </a:p>
        </p:txBody>
      </p:sp>
      <p:sp>
        <p:nvSpPr>
          <p:cNvPr id="3" name="Content Placeholder 2"/>
          <p:cNvSpPr>
            <a:spLocks noGrp="1"/>
          </p:cNvSpPr>
          <p:nvPr>
            <p:ph idx="1"/>
          </p:nvPr>
        </p:nvSpPr>
        <p:spPr>
          <a:xfrm>
            <a:off x="609600" y="1600202"/>
            <a:ext cx="7010400" cy="4470399"/>
          </a:xfrm>
        </p:spPr>
        <p:txBody>
          <a:bodyPr>
            <a:normAutofit fontScale="40000" lnSpcReduction="20000"/>
          </a:bodyPr>
          <a:lstStyle/>
          <a:p>
            <a:r>
              <a:rPr lang="en-US" sz="9066" dirty="0"/>
              <a:t>Located on Big Bethel Road.</a:t>
            </a:r>
          </a:p>
          <a:p>
            <a:r>
              <a:rPr lang="en-US" sz="9066" dirty="0"/>
              <a:t>45 lot single family home subdivision.</a:t>
            </a:r>
          </a:p>
          <a:p>
            <a:r>
              <a:rPr lang="en-US" sz="9066" dirty="0"/>
              <a:t>Includes a stream restoration project which will result in better drainage and an attractive amenity through the community.</a:t>
            </a:r>
          </a:p>
          <a:p>
            <a:r>
              <a:rPr lang="en-US" sz="9066" dirty="0"/>
              <a:t>The project will restore over 1,700 linear feet of stream from Big Bethel Road to Heavens Way.</a:t>
            </a:r>
          </a:p>
          <a:p>
            <a:endParaRPr lang="en-US" dirty="0"/>
          </a:p>
          <a:p>
            <a:pPr lvl="1"/>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041" y="1526383"/>
            <a:ext cx="4341196" cy="4673600"/>
          </a:xfrm>
          <a:prstGeom prst="rect">
            <a:avLst/>
          </a:prstGeom>
        </p:spPr>
      </p:pic>
    </p:spTree>
    <p:extLst>
      <p:ext uri="{BB962C8B-B14F-4D97-AF65-F5344CB8AC3E}">
        <p14:creationId xmlns:p14="http://schemas.microsoft.com/office/powerpoint/2010/main" val="351864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Crime</a:t>
            </a:r>
          </a:p>
        </p:txBody>
      </p:sp>
      <p:sp>
        <p:nvSpPr>
          <p:cNvPr id="3" name="Content Placeholder 2"/>
          <p:cNvSpPr>
            <a:spLocks noGrp="1"/>
          </p:cNvSpPr>
          <p:nvPr>
            <p:ph idx="1"/>
          </p:nvPr>
        </p:nvSpPr>
        <p:spPr/>
        <p:txBody>
          <a:bodyPr/>
          <a:lstStyle/>
          <a:p>
            <a:r>
              <a:rPr lang="en-US" dirty="0"/>
              <a:t>Telephone scams</a:t>
            </a:r>
          </a:p>
          <a:p>
            <a:pPr lvl="1"/>
            <a:r>
              <a:rPr lang="en-US" dirty="0"/>
              <a:t> $16,000 scammed</a:t>
            </a:r>
          </a:p>
          <a:p>
            <a:pPr lvl="1"/>
            <a:r>
              <a:rPr lang="en-US" dirty="0"/>
              <a:t>$97,000 Scammed</a:t>
            </a:r>
          </a:p>
          <a:p>
            <a:r>
              <a:rPr lang="en-US" dirty="0"/>
              <a:t>Teachers Assaulting Students</a:t>
            </a:r>
          </a:p>
          <a:p>
            <a:pPr lvl="1"/>
            <a:r>
              <a:rPr lang="en-US" dirty="0"/>
              <a:t>4 teacher arrested in pass six weeks.</a:t>
            </a:r>
          </a:p>
          <a:p>
            <a:r>
              <a:rPr lang="en-US" dirty="0" err="1"/>
              <a:t>Dstrict</a:t>
            </a:r>
            <a:r>
              <a:rPr lang="en-US" dirty="0"/>
              <a:t> 5 Crime Watch Report –</a:t>
            </a:r>
            <a:r>
              <a:rPr lang="en-US" sz="2400" dirty="0"/>
              <a:t> </a:t>
            </a:r>
            <a:r>
              <a:rPr lang="en-US" sz="3200" dirty="0"/>
              <a:t>tgshep@cox.net </a:t>
            </a:r>
          </a:p>
        </p:txBody>
      </p:sp>
    </p:spTree>
    <p:extLst>
      <p:ext uri="{BB962C8B-B14F-4D97-AF65-F5344CB8AC3E}">
        <p14:creationId xmlns:p14="http://schemas.microsoft.com/office/powerpoint/2010/main" val="329363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p>
        </p:txBody>
      </p:sp>
      <p:sp>
        <p:nvSpPr>
          <p:cNvPr id="3" name="Content Placeholder 2"/>
          <p:cNvSpPr>
            <a:spLocks noGrp="1"/>
          </p:cNvSpPr>
          <p:nvPr>
            <p:ph idx="1"/>
          </p:nvPr>
        </p:nvSpPr>
        <p:spPr/>
        <p:txBody>
          <a:bodyPr>
            <a:noAutofit/>
          </a:bodyPr>
          <a:lstStyle/>
          <a:p>
            <a:pPr marL="0" indent="0">
              <a:buNone/>
            </a:pPr>
            <a:r>
              <a:rPr lang="en-US" sz="2533" dirty="0"/>
              <a:t> </a:t>
            </a:r>
          </a:p>
        </p:txBody>
      </p:sp>
      <p:sp>
        <p:nvSpPr>
          <p:cNvPr id="5" name="Text Placeholder 4"/>
          <p:cNvSpPr>
            <a:spLocks noGrp="1"/>
          </p:cNvSpPr>
          <p:nvPr>
            <p:ph type="body" sz="half" idx="2"/>
          </p:nvPr>
        </p:nvSpPr>
        <p:spPr>
          <a:xfrm>
            <a:off x="558830" y="671542"/>
            <a:ext cx="3932237" cy="4881563"/>
          </a:xfrm>
        </p:spPr>
        <p:txBody>
          <a:bodyPr>
            <a:normAutofit/>
          </a:bodyPr>
          <a:lstStyle/>
          <a:p>
            <a:r>
              <a:rPr lang="en-US" sz="2400" b="1" u="sng" dirty="0"/>
              <a:t>FY25 Budget Cycle</a:t>
            </a:r>
          </a:p>
          <a:p>
            <a:pPr marL="285750" indent="-285750">
              <a:buFont typeface="Arial" panose="020B0604020202020204" pitchFamily="34" charset="0"/>
              <a:buChar char="•"/>
            </a:pPr>
            <a:r>
              <a:rPr lang="en-US" sz="2400" dirty="0"/>
              <a:t>2 year real estate assessment cycle.</a:t>
            </a:r>
          </a:p>
          <a:p>
            <a:pPr marL="285750" indent="-285750">
              <a:buFont typeface="Arial" panose="020B0604020202020204" pitchFamily="34" charset="0"/>
              <a:buChar char="•"/>
            </a:pPr>
            <a:r>
              <a:rPr lang="en-US" sz="2400" dirty="0"/>
              <a:t>Increases of 15 to 35%.</a:t>
            </a:r>
          </a:p>
          <a:p>
            <a:pPr marL="285750" indent="-285750">
              <a:buFont typeface="Arial" panose="020B0604020202020204" pitchFamily="34" charset="0"/>
              <a:buChar char="•"/>
            </a:pPr>
            <a:r>
              <a:rPr lang="en-US" sz="2400" dirty="0"/>
              <a:t>Current rate $.77.  Lowest full service government in the area.</a:t>
            </a:r>
          </a:p>
          <a:p>
            <a:pPr marL="285750" indent="-285750">
              <a:buFont typeface="Arial" panose="020B0604020202020204" pitchFamily="34" charset="0"/>
              <a:buChar char="•"/>
            </a:pPr>
            <a:r>
              <a:rPr lang="en-US" sz="2400" dirty="0"/>
              <a:t>Capitalizing on last year we also hope to lower the tax rate in the upcoming year.</a:t>
            </a:r>
          </a:p>
          <a:p>
            <a:pPr marL="285750" indent="-285750">
              <a:buFont typeface="Arial" panose="020B0604020202020204" pitchFamily="34" charset="0"/>
              <a:buChar char="•"/>
            </a:pPr>
            <a:r>
              <a:rPr lang="en-US" sz="2400" dirty="0"/>
              <a:t>Home prices still strong.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267" y="191193"/>
            <a:ext cx="5299364" cy="6567054"/>
          </a:xfrm>
          <a:prstGeom prst="rect">
            <a:avLst/>
          </a:prstGeom>
        </p:spPr>
      </p:pic>
    </p:spTree>
    <p:extLst>
      <p:ext uri="{BB962C8B-B14F-4D97-AF65-F5344CB8AC3E}">
        <p14:creationId xmlns:p14="http://schemas.microsoft.com/office/powerpoint/2010/main" val="391848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1"/>
            <a:ext cx="12192000" cy="1143000"/>
          </a:xfrm>
        </p:spPr>
        <p:txBody>
          <a:bodyPr>
            <a:normAutofit fontScale="90000"/>
          </a:bodyPr>
          <a:lstStyle/>
          <a:p>
            <a:r>
              <a:rPr lang="en-US" dirty="0"/>
              <a:t>HRSD Tabb Pressure Reducing Pump Station and Offline Storage Facility </a:t>
            </a:r>
          </a:p>
        </p:txBody>
      </p:sp>
      <p:sp>
        <p:nvSpPr>
          <p:cNvPr id="3" name="Content Placeholder 2"/>
          <p:cNvSpPr>
            <a:spLocks noGrp="1"/>
          </p:cNvSpPr>
          <p:nvPr>
            <p:ph idx="1"/>
          </p:nvPr>
        </p:nvSpPr>
        <p:spPr>
          <a:xfrm>
            <a:off x="508477" y="1701801"/>
            <a:ext cx="5587524" cy="5054599"/>
          </a:xfrm>
        </p:spPr>
        <p:txBody>
          <a:bodyPr>
            <a:noAutofit/>
          </a:bodyPr>
          <a:lstStyle/>
          <a:p>
            <a:r>
              <a:rPr lang="en-US" sz="2533" dirty="0"/>
              <a:t>Located behind Tabb High School. </a:t>
            </a:r>
          </a:p>
          <a:p>
            <a:r>
              <a:rPr lang="en-US" sz="2533" dirty="0"/>
              <a:t>Designed to relieve pressures to the sewer system during wet weather events. </a:t>
            </a:r>
          </a:p>
          <a:p>
            <a:r>
              <a:rPr lang="en-US" sz="2533" dirty="0"/>
              <a:t>Project will consist of one 2.5 million gallon tank. </a:t>
            </a:r>
          </a:p>
          <a:p>
            <a:r>
              <a:rPr lang="en-US" sz="2533" dirty="0"/>
              <a:t>The tank will be above ground to preserve as many trees as possible.</a:t>
            </a:r>
          </a:p>
          <a:p>
            <a:r>
              <a:rPr lang="en-US" sz="2533" dirty="0"/>
              <a:t>Fall 2023 – Construction begins. </a:t>
            </a:r>
          </a:p>
          <a:p>
            <a:r>
              <a:rPr lang="en-US" sz="2533" dirty="0"/>
              <a:t>Spring 2025 – Estimated project completion. </a:t>
            </a:r>
          </a:p>
        </p:txBody>
      </p:sp>
      <p:pic>
        <p:nvPicPr>
          <p:cNvPr id="4" name="Picture 3"/>
          <p:cNvPicPr>
            <a:picLocks noChangeAspect="1"/>
          </p:cNvPicPr>
          <p:nvPr/>
        </p:nvPicPr>
        <p:blipFill>
          <a:blip r:embed="rId3"/>
          <a:stretch>
            <a:fillRect/>
          </a:stretch>
        </p:blipFill>
        <p:spPr>
          <a:xfrm>
            <a:off x="6357316" y="1905000"/>
            <a:ext cx="5834685" cy="4953000"/>
          </a:xfrm>
          <a:prstGeom prst="rect">
            <a:avLst/>
          </a:prstGeom>
        </p:spPr>
      </p:pic>
    </p:spTree>
    <p:extLst>
      <p:ext uri="{BB962C8B-B14F-4D97-AF65-F5344CB8AC3E}">
        <p14:creationId xmlns:p14="http://schemas.microsoft.com/office/powerpoint/2010/main" val="765726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1600" y="6172201"/>
            <a:ext cx="11988800" cy="563564"/>
          </a:xfrm>
        </p:spPr>
        <p:txBody>
          <a:bodyPr>
            <a:normAutofit/>
          </a:bodyPr>
          <a:lstStyle/>
          <a:p>
            <a:pPr marL="0" indent="0" algn="ctr">
              <a:buNone/>
            </a:pPr>
            <a:r>
              <a:rPr lang="en-US" dirty="0"/>
              <a:t>The Central Site Alternative was chosen due to public feedback and project needs</a:t>
            </a:r>
          </a:p>
        </p:txBody>
      </p:sp>
      <p:pic>
        <p:nvPicPr>
          <p:cNvPr id="4" name="Picture 3"/>
          <p:cNvPicPr>
            <a:picLocks noChangeAspect="1"/>
          </p:cNvPicPr>
          <p:nvPr/>
        </p:nvPicPr>
        <p:blipFill>
          <a:blip r:embed="rId3"/>
          <a:stretch>
            <a:fillRect/>
          </a:stretch>
        </p:blipFill>
        <p:spPr>
          <a:xfrm>
            <a:off x="2586606" y="0"/>
            <a:ext cx="7018791" cy="6070600"/>
          </a:xfrm>
          <a:prstGeom prst="rect">
            <a:avLst/>
          </a:prstGeom>
        </p:spPr>
      </p:pic>
    </p:spTree>
    <p:extLst>
      <p:ext uri="{BB962C8B-B14F-4D97-AF65-F5344CB8AC3E}">
        <p14:creationId xmlns:p14="http://schemas.microsoft.com/office/powerpoint/2010/main" val="219019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1432609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p>
            <a:r>
              <a:rPr lang="en-US" dirty="0"/>
              <a:t>Questions? </a:t>
            </a:r>
          </a:p>
        </p:txBody>
      </p:sp>
    </p:spTree>
    <p:extLst>
      <p:ext uri="{BB962C8B-B14F-4D97-AF65-F5344CB8AC3E}">
        <p14:creationId xmlns:p14="http://schemas.microsoft.com/office/powerpoint/2010/main" val="486931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9" name="TextBox 8">
            <a:extLst>
              <a:ext uri="{FF2B5EF4-FFF2-40B4-BE49-F238E27FC236}">
                <a16:creationId xmlns:a16="http://schemas.microsoft.com/office/drawing/2014/main" id="{AA0A7766-79C5-4A87-9CF8-ACC8A3BED0C2}"/>
              </a:ext>
            </a:extLst>
          </p:cNvPr>
          <p:cNvSpPr txBox="1"/>
          <p:nvPr/>
        </p:nvSpPr>
        <p:spPr>
          <a:xfrm>
            <a:off x="3365500" y="304800"/>
            <a:ext cx="5486400" cy="523220"/>
          </a:xfrm>
          <a:prstGeom prst="rect">
            <a:avLst/>
          </a:prstGeom>
          <a:noFill/>
        </p:spPr>
        <p:txBody>
          <a:bodyPr wrap="square" rtlCol="0">
            <a:spAutoFit/>
          </a:bodyPr>
          <a:lstStyle/>
          <a:p>
            <a:pPr algn="ctr" defTabSz="914377">
              <a:defRPr/>
            </a:pPr>
            <a:r>
              <a:rPr lang="en-US" sz="2800" dirty="0">
                <a:solidFill>
                  <a:prstClr val="black"/>
                </a:solidFill>
                <a:latin typeface="Calibri" panose="020F0502020204030204"/>
              </a:rPr>
              <a:t>PRESIDENT’S REPORT</a:t>
            </a:r>
          </a:p>
        </p:txBody>
      </p:sp>
      <p:sp>
        <p:nvSpPr>
          <p:cNvPr id="10" name="TextBox 9">
            <a:extLst>
              <a:ext uri="{FF2B5EF4-FFF2-40B4-BE49-F238E27FC236}">
                <a16:creationId xmlns:a16="http://schemas.microsoft.com/office/drawing/2014/main" id="{927DD8DA-E085-4C1E-B71D-35289EC313BE}"/>
              </a:ext>
            </a:extLst>
          </p:cNvPr>
          <p:cNvSpPr txBox="1"/>
          <p:nvPr/>
        </p:nvSpPr>
        <p:spPr>
          <a:xfrm>
            <a:off x="2862691" y="2836676"/>
            <a:ext cx="6438900" cy="1569660"/>
          </a:xfrm>
          <a:prstGeom prst="rect">
            <a:avLst/>
          </a:prstGeom>
          <a:noFill/>
        </p:spPr>
        <p:txBody>
          <a:bodyPr wrap="square" rtlCol="0">
            <a:spAutoFit/>
          </a:bodyPr>
          <a:lstStyle/>
          <a:p>
            <a:pPr algn="ctr" defTabSz="914377">
              <a:defRPr/>
            </a:pPr>
            <a:r>
              <a:rPr lang="en-US" sz="4800" b="1" dirty="0">
                <a:solidFill>
                  <a:prstClr val="black"/>
                </a:solidFill>
                <a:latin typeface="Calibri" panose="020F0502020204030204"/>
              </a:rPr>
              <a:t>Eric Todhunter</a:t>
            </a:r>
          </a:p>
          <a:p>
            <a:pPr algn="ctr" defTabSz="914377">
              <a:defRPr/>
            </a:pPr>
            <a:r>
              <a:rPr lang="en-US" sz="4800" dirty="0">
                <a:solidFill>
                  <a:prstClr val="black"/>
                </a:solidFill>
                <a:latin typeface="Calibri" panose="020F0502020204030204"/>
              </a:rPr>
              <a:t>President</a:t>
            </a:r>
          </a:p>
        </p:txBody>
      </p:sp>
    </p:spTree>
    <p:extLst>
      <p:ext uri="{BB962C8B-B14F-4D97-AF65-F5344CB8AC3E}">
        <p14:creationId xmlns:p14="http://schemas.microsoft.com/office/powerpoint/2010/main" val="2265330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9" name="TextBox 8">
            <a:extLst>
              <a:ext uri="{FF2B5EF4-FFF2-40B4-BE49-F238E27FC236}">
                <a16:creationId xmlns:a16="http://schemas.microsoft.com/office/drawing/2014/main" id="{F4546EA2-CDAB-4E05-9BF4-E23451375956}"/>
              </a:ext>
            </a:extLst>
          </p:cNvPr>
          <p:cNvSpPr txBox="1"/>
          <p:nvPr/>
        </p:nvSpPr>
        <p:spPr>
          <a:xfrm>
            <a:off x="3171530" y="304801"/>
            <a:ext cx="5872671" cy="523220"/>
          </a:xfrm>
          <a:prstGeom prst="rect">
            <a:avLst/>
          </a:prstGeom>
          <a:noFill/>
        </p:spPr>
        <p:txBody>
          <a:bodyPr wrap="square" rtlCol="0">
            <a:spAutoFit/>
          </a:bodyPr>
          <a:lstStyle/>
          <a:p>
            <a:pPr algn="ctr" defTabSz="914377">
              <a:defRPr/>
            </a:pPr>
            <a:r>
              <a:rPr lang="en-US" sz="2800" b="1" dirty="0">
                <a:solidFill>
                  <a:prstClr val="black"/>
                </a:solidFill>
                <a:latin typeface="Calibri" panose="020F0502020204030204"/>
              </a:rPr>
              <a:t>Running Man Community Association</a:t>
            </a:r>
          </a:p>
        </p:txBody>
      </p:sp>
      <p:sp>
        <p:nvSpPr>
          <p:cNvPr id="2" name="TextBox 1">
            <a:extLst>
              <a:ext uri="{FF2B5EF4-FFF2-40B4-BE49-F238E27FC236}">
                <a16:creationId xmlns:a16="http://schemas.microsoft.com/office/drawing/2014/main" id="{35626623-54CA-4BF1-A08D-BF60CE7E9272}"/>
              </a:ext>
            </a:extLst>
          </p:cNvPr>
          <p:cNvSpPr txBox="1"/>
          <p:nvPr/>
        </p:nvSpPr>
        <p:spPr>
          <a:xfrm>
            <a:off x="567390" y="1995068"/>
            <a:ext cx="11057223" cy="1569660"/>
          </a:xfrm>
          <a:prstGeom prst="rect">
            <a:avLst/>
          </a:prstGeom>
          <a:noFill/>
        </p:spPr>
        <p:txBody>
          <a:bodyPr wrap="square" rtlCol="0">
            <a:spAutoFit/>
          </a:bodyPr>
          <a:lstStyle/>
          <a:p>
            <a:pPr defTabSz="914377">
              <a:defRPr/>
            </a:pPr>
            <a:r>
              <a:rPr lang="en-US" sz="3200" dirty="0">
                <a:solidFill>
                  <a:prstClr val="black"/>
                </a:solidFill>
                <a:latin typeface="Calibri" panose="020F0502020204030204"/>
              </a:rPr>
              <a:t>Have a neighborhood that is engaging, family friendly, and aesthetically pleasing while sustaining a modest annual cost to our neighbors   </a:t>
            </a:r>
          </a:p>
        </p:txBody>
      </p:sp>
      <p:sp>
        <p:nvSpPr>
          <p:cNvPr id="3" name="TextBox 2">
            <a:extLst>
              <a:ext uri="{FF2B5EF4-FFF2-40B4-BE49-F238E27FC236}">
                <a16:creationId xmlns:a16="http://schemas.microsoft.com/office/drawing/2014/main" id="{CE3DDA8E-1E16-4FCB-9690-236D5C0F7819}"/>
              </a:ext>
            </a:extLst>
          </p:cNvPr>
          <p:cNvSpPr txBox="1"/>
          <p:nvPr/>
        </p:nvSpPr>
        <p:spPr>
          <a:xfrm>
            <a:off x="4253346" y="1456327"/>
            <a:ext cx="3685311" cy="523220"/>
          </a:xfrm>
          <a:prstGeom prst="rect">
            <a:avLst/>
          </a:prstGeom>
          <a:noFill/>
        </p:spPr>
        <p:txBody>
          <a:bodyPr wrap="square" rtlCol="0">
            <a:spAutoFit/>
          </a:bodyPr>
          <a:lstStyle/>
          <a:p>
            <a:pPr algn="ctr" defTabSz="914377">
              <a:defRPr/>
            </a:pPr>
            <a:r>
              <a:rPr lang="en-US" sz="2800" b="1" i="1" u="sng" dirty="0">
                <a:solidFill>
                  <a:prstClr val="black"/>
                </a:solidFill>
                <a:latin typeface="Calibri" panose="020F0502020204030204"/>
              </a:rPr>
              <a:t>Vision Statement</a:t>
            </a:r>
          </a:p>
        </p:txBody>
      </p:sp>
      <p:sp>
        <p:nvSpPr>
          <p:cNvPr id="10" name="TextBox 9">
            <a:extLst>
              <a:ext uri="{FF2B5EF4-FFF2-40B4-BE49-F238E27FC236}">
                <a16:creationId xmlns:a16="http://schemas.microsoft.com/office/drawing/2014/main" id="{C9A78C95-F0EB-4C0A-80A2-D567CFF4288E}"/>
              </a:ext>
            </a:extLst>
          </p:cNvPr>
          <p:cNvSpPr txBox="1"/>
          <p:nvPr/>
        </p:nvSpPr>
        <p:spPr>
          <a:xfrm>
            <a:off x="4239486" y="3770038"/>
            <a:ext cx="3685311" cy="523220"/>
          </a:xfrm>
          <a:prstGeom prst="rect">
            <a:avLst/>
          </a:prstGeom>
          <a:noFill/>
        </p:spPr>
        <p:txBody>
          <a:bodyPr wrap="square" rtlCol="0">
            <a:spAutoFit/>
          </a:bodyPr>
          <a:lstStyle/>
          <a:p>
            <a:pPr algn="ctr" defTabSz="914377">
              <a:defRPr/>
            </a:pPr>
            <a:r>
              <a:rPr lang="en-US" sz="2800" b="1" i="1" u="sng" dirty="0">
                <a:solidFill>
                  <a:prstClr val="black"/>
                </a:solidFill>
                <a:latin typeface="Calibri" panose="020F0502020204030204"/>
              </a:rPr>
              <a:t>Strategic Objective</a:t>
            </a:r>
          </a:p>
        </p:txBody>
      </p:sp>
      <p:sp>
        <p:nvSpPr>
          <p:cNvPr id="11" name="TextBox 10">
            <a:extLst>
              <a:ext uri="{FF2B5EF4-FFF2-40B4-BE49-F238E27FC236}">
                <a16:creationId xmlns:a16="http://schemas.microsoft.com/office/drawing/2014/main" id="{4BA5E366-27B5-4F7C-AFEE-FF290B51B583}"/>
              </a:ext>
            </a:extLst>
          </p:cNvPr>
          <p:cNvSpPr txBox="1"/>
          <p:nvPr/>
        </p:nvSpPr>
        <p:spPr>
          <a:xfrm>
            <a:off x="581239" y="4405753"/>
            <a:ext cx="11057223" cy="1077218"/>
          </a:xfrm>
          <a:prstGeom prst="rect">
            <a:avLst/>
          </a:prstGeom>
          <a:noFill/>
        </p:spPr>
        <p:txBody>
          <a:bodyPr wrap="square" rtlCol="0">
            <a:spAutoFit/>
          </a:bodyPr>
          <a:lstStyle/>
          <a:p>
            <a:pPr defTabSz="914377">
              <a:defRPr/>
            </a:pPr>
            <a:r>
              <a:rPr lang="en-US" sz="3200" dirty="0">
                <a:solidFill>
                  <a:prstClr val="black"/>
                </a:solidFill>
                <a:latin typeface="Calibri" panose="020F0502020204030204"/>
              </a:rPr>
              <a:t>Sustain or improve current community assets and add to the amenities available to the neighborhood as funding permits </a:t>
            </a:r>
          </a:p>
        </p:txBody>
      </p:sp>
    </p:spTree>
    <p:extLst>
      <p:ext uri="{BB962C8B-B14F-4D97-AF65-F5344CB8AC3E}">
        <p14:creationId xmlns:p14="http://schemas.microsoft.com/office/powerpoint/2010/main" val="3714221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10" name="TextBox 9">
            <a:extLst>
              <a:ext uri="{FF2B5EF4-FFF2-40B4-BE49-F238E27FC236}">
                <a16:creationId xmlns:a16="http://schemas.microsoft.com/office/drawing/2014/main" id="{B7552BF6-8C54-4117-B28D-EA3F4ED92C57}"/>
              </a:ext>
            </a:extLst>
          </p:cNvPr>
          <p:cNvSpPr txBox="1"/>
          <p:nvPr/>
        </p:nvSpPr>
        <p:spPr>
          <a:xfrm>
            <a:off x="3338940" y="230521"/>
            <a:ext cx="5486400" cy="523220"/>
          </a:xfrm>
          <a:prstGeom prst="rect">
            <a:avLst/>
          </a:prstGeom>
          <a:noFill/>
        </p:spPr>
        <p:txBody>
          <a:bodyPr wrap="square" rtlCol="0">
            <a:spAutoFit/>
          </a:bodyPr>
          <a:lstStyle/>
          <a:p>
            <a:pPr algn="ctr" defTabSz="914377">
              <a:defRPr/>
            </a:pPr>
            <a:r>
              <a:rPr lang="en-US" sz="2800" dirty="0">
                <a:solidFill>
                  <a:prstClr val="black"/>
                </a:solidFill>
                <a:latin typeface="Calibri" panose="020F0502020204030204"/>
              </a:rPr>
              <a:t>Covenants Consolidation</a:t>
            </a:r>
          </a:p>
        </p:txBody>
      </p:sp>
      <p:sp>
        <p:nvSpPr>
          <p:cNvPr id="2" name="TextBox 1">
            <a:extLst>
              <a:ext uri="{FF2B5EF4-FFF2-40B4-BE49-F238E27FC236}">
                <a16:creationId xmlns:a16="http://schemas.microsoft.com/office/drawing/2014/main" id="{150E6B96-D39D-4A04-8B67-50F84EADF57B}"/>
              </a:ext>
            </a:extLst>
          </p:cNvPr>
          <p:cNvSpPr txBox="1"/>
          <p:nvPr/>
        </p:nvSpPr>
        <p:spPr>
          <a:xfrm>
            <a:off x="693175" y="1430599"/>
            <a:ext cx="10931437" cy="5078313"/>
          </a:xfrm>
          <a:prstGeom prst="rect">
            <a:avLst/>
          </a:prstGeom>
          <a:noFill/>
        </p:spPr>
        <p:txBody>
          <a:bodyPr wrap="square" rtlCol="0">
            <a:spAutoFit/>
          </a:bodyPr>
          <a:lstStyle/>
          <a:p>
            <a:pPr marL="285744" indent="-285744">
              <a:buFont typeface="Arial" panose="020B0604020202020204" pitchFamily="34" charset="0"/>
              <a:buChar char="•"/>
            </a:pPr>
            <a:r>
              <a:rPr lang="en-US" dirty="0"/>
              <a:t>Initial work began in February 2020 by the Covenant Consolidation Committee consisting of ; Kathy Cook, </a:t>
            </a:r>
            <a:r>
              <a:rPr lang="en-US" dirty="0" err="1"/>
              <a:t>Kathey</a:t>
            </a:r>
            <a:r>
              <a:rPr lang="en-US" dirty="0"/>
              <a:t> </a:t>
            </a:r>
            <a:r>
              <a:rPr lang="en-US" dirty="0" err="1"/>
              <a:t>Tapfer</a:t>
            </a:r>
            <a:r>
              <a:rPr lang="en-US" dirty="0"/>
              <a:t>, Huck Robinson, and Dick Strunk. </a:t>
            </a:r>
          </a:p>
          <a:p>
            <a:pPr marL="742932" lvl="1" indent="-285744">
              <a:buFont typeface="Wingdings" panose="05000000000000000000" pitchFamily="2" charset="2"/>
              <a:buChar char="ü"/>
            </a:pPr>
            <a:r>
              <a:rPr lang="en-US" dirty="0"/>
              <a:t>Crafted initial consolidation of covenants into a format provided by RM’s legal advisors </a:t>
            </a:r>
          </a:p>
          <a:p>
            <a:pPr marL="742932" lvl="1" indent="-285744">
              <a:buFont typeface="Wingdings" panose="05000000000000000000" pitchFamily="2" charset="2"/>
              <a:buChar char="ü"/>
            </a:pPr>
            <a:r>
              <a:rPr lang="en-US" dirty="0"/>
              <a:t>Passed product off to HOA Board April 2020</a:t>
            </a:r>
          </a:p>
          <a:p>
            <a:pPr marL="285744" indent="-285744">
              <a:buFont typeface="Arial" panose="020B0604020202020204" pitchFamily="34" charset="0"/>
              <a:buChar char="•"/>
            </a:pPr>
            <a:r>
              <a:rPr lang="en-US" dirty="0"/>
              <a:t>Board quickly realized the Covenants and the By-Laws were inter-dependent requiring both to be updated- -effort evolved into an update of all governing documents.</a:t>
            </a:r>
          </a:p>
          <a:p>
            <a:pPr marL="285744" indent="-285744">
              <a:buFont typeface="Arial" panose="020B0604020202020204" pitchFamily="34" charset="0"/>
              <a:buChar char="•"/>
            </a:pPr>
            <a:r>
              <a:rPr lang="en-US" dirty="0"/>
              <a:t>Board took a holistic view of the Running Man governing documents; covenants, By-Laws, and ACC Standards (formerly ACC Guidelines).</a:t>
            </a:r>
          </a:p>
          <a:p>
            <a:pPr marL="285744" indent="-285744">
              <a:buFont typeface="Arial" panose="020B0604020202020204" pitchFamily="34" charset="0"/>
              <a:buChar char="•"/>
            </a:pPr>
            <a:r>
              <a:rPr lang="en-US" dirty="0"/>
              <a:t>Board focused on formatting, organizing the documents, and covering new topics that were not envisioned when the developers began construction of our neighborhood 35 years ago    </a:t>
            </a:r>
          </a:p>
          <a:p>
            <a:pPr marL="285744" indent="-285744">
              <a:buFont typeface="Arial" panose="020B0604020202020204" pitchFamily="34" charset="0"/>
              <a:buChar char="•"/>
            </a:pPr>
            <a:r>
              <a:rPr lang="en-US" dirty="0"/>
              <a:t>Board working closely with the legal firm of Gordon, Rees, Scully, and </a:t>
            </a:r>
            <a:r>
              <a:rPr lang="en-US" dirty="0" err="1"/>
              <a:t>Mansukhani</a:t>
            </a:r>
            <a:r>
              <a:rPr lang="en-US" dirty="0"/>
              <a:t> for:</a:t>
            </a:r>
          </a:p>
          <a:p>
            <a:pPr marL="742932" lvl="1" indent="-285744">
              <a:buFont typeface="Wingdings" panose="05000000000000000000" pitchFamily="2" charset="2"/>
              <a:buChar char="ü"/>
            </a:pPr>
            <a:r>
              <a:rPr lang="en-US" dirty="0"/>
              <a:t>legal review to ensure everything is still legally sufficient</a:t>
            </a:r>
          </a:p>
          <a:p>
            <a:pPr marL="742932" lvl="1" indent="-285744">
              <a:buFont typeface="Wingdings" panose="05000000000000000000" pitchFamily="2" charset="2"/>
              <a:buChar char="ü"/>
            </a:pPr>
            <a:r>
              <a:rPr lang="en-US" dirty="0"/>
              <a:t>Add language to facilitate the RM HOA to annex or acquire assets that facilitates the maintenance of neighborhood property values.</a:t>
            </a:r>
          </a:p>
          <a:p>
            <a:pPr marL="285738" indent="-285750">
              <a:buFont typeface="Arial" panose="020B0604020202020204" pitchFamily="34" charset="0"/>
              <a:buChar char="•"/>
            </a:pPr>
            <a:r>
              <a:rPr lang="en-US" dirty="0"/>
              <a:t>In 2021 the Board began work on update of the Articles of Incorporation as well. </a:t>
            </a:r>
          </a:p>
          <a:p>
            <a:pPr marL="285738" indent="-285750">
              <a:buFont typeface="Arial" panose="020B0604020202020204" pitchFamily="34" charset="0"/>
              <a:buChar char="•"/>
            </a:pPr>
            <a:endParaRPr lang="en-US" dirty="0"/>
          </a:p>
          <a:p>
            <a:pPr marL="285738" indent="-285750">
              <a:buFont typeface="Arial" panose="020B0604020202020204" pitchFamily="34" charset="0"/>
              <a:buChar char="•"/>
            </a:pPr>
            <a:r>
              <a:rPr lang="en-US" dirty="0">
                <a:solidFill>
                  <a:srgbClr val="0000FF"/>
                </a:solidFill>
              </a:rPr>
              <a:t>Still waiting on York County Review and approval of draft documents. </a:t>
            </a:r>
            <a:endParaRPr lang="en-US" b="1" dirty="0">
              <a:solidFill>
                <a:srgbClr val="0000FF"/>
              </a:solidFill>
            </a:endParaRPr>
          </a:p>
          <a:p>
            <a:pPr marL="742932" lvl="1" indent="-285744">
              <a:buFont typeface="Wingdings" panose="05000000000000000000" pitchFamily="2" charset="2"/>
              <a:buChar char="ü"/>
            </a:pPr>
            <a:endParaRPr lang="en-US" dirty="0"/>
          </a:p>
        </p:txBody>
      </p:sp>
      <p:sp>
        <p:nvSpPr>
          <p:cNvPr id="9" name="TextBox 8">
            <a:extLst>
              <a:ext uri="{FF2B5EF4-FFF2-40B4-BE49-F238E27FC236}">
                <a16:creationId xmlns:a16="http://schemas.microsoft.com/office/drawing/2014/main" id="{3BEE6848-9BBA-45C6-A5A4-1D3A774F29D7}"/>
              </a:ext>
            </a:extLst>
          </p:cNvPr>
          <p:cNvSpPr txBox="1"/>
          <p:nvPr/>
        </p:nvSpPr>
        <p:spPr>
          <a:xfrm>
            <a:off x="4483510" y="635757"/>
            <a:ext cx="3141406" cy="400110"/>
          </a:xfrm>
          <a:prstGeom prst="rect">
            <a:avLst/>
          </a:prstGeom>
          <a:noFill/>
        </p:spPr>
        <p:txBody>
          <a:bodyPr wrap="square" rtlCol="0">
            <a:spAutoFit/>
          </a:bodyPr>
          <a:lstStyle/>
          <a:p>
            <a:pPr algn="ctr"/>
            <a:r>
              <a:rPr lang="en-US" sz="2000" dirty="0"/>
              <a:t>Recap</a:t>
            </a:r>
          </a:p>
        </p:txBody>
      </p:sp>
    </p:spTree>
    <p:extLst>
      <p:ext uri="{BB962C8B-B14F-4D97-AF65-F5344CB8AC3E}">
        <p14:creationId xmlns:p14="http://schemas.microsoft.com/office/powerpoint/2010/main" val="75254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7B4D29-0EE8-440A-B0F4-BC2B5A14ED36}"/>
              </a:ext>
            </a:extLst>
          </p:cNvPr>
          <p:cNvPicPr/>
          <p:nvPr/>
        </p:nvPicPr>
        <p:blipFill>
          <a:blip r:embed="rId2" cstate="print"/>
          <a:srcRect/>
          <a:stretch>
            <a:fillRect/>
          </a:stretch>
        </p:blipFill>
        <p:spPr bwMode="auto">
          <a:xfrm>
            <a:off x="10557811" y="282804"/>
            <a:ext cx="1066800" cy="1038225"/>
          </a:xfrm>
          <a:prstGeom prst="rect">
            <a:avLst/>
          </a:prstGeom>
          <a:noFill/>
          <a:ln w="9525">
            <a:noFill/>
            <a:miter lim="800000"/>
            <a:headEnd/>
            <a:tailEnd/>
          </a:ln>
        </p:spPr>
      </p:pic>
      <p:sp>
        <p:nvSpPr>
          <p:cNvPr id="9" name="TextBox 8">
            <a:extLst>
              <a:ext uri="{FF2B5EF4-FFF2-40B4-BE49-F238E27FC236}">
                <a16:creationId xmlns:a16="http://schemas.microsoft.com/office/drawing/2014/main" id="{05BC7F15-1711-4E18-89D8-380F3CD55951}"/>
              </a:ext>
            </a:extLst>
          </p:cNvPr>
          <p:cNvSpPr txBox="1"/>
          <p:nvPr/>
        </p:nvSpPr>
        <p:spPr>
          <a:xfrm>
            <a:off x="3365500" y="304800"/>
            <a:ext cx="5486400" cy="523220"/>
          </a:xfrm>
          <a:prstGeom prst="rect">
            <a:avLst/>
          </a:prstGeom>
          <a:noFill/>
        </p:spPr>
        <p:txBody>
          <a:bodyPr wrap="square" rtlCol="0">
            <a:spAutoFit/>
          </a:bodyPr>
          <a:lstStyle/>
          <a:p>
            <a:pPr algn="ctr"/>
            <a:r>
              <a:rPr lang="en-US" sz="2800" dirty="0"/>
              <a:t>AGENDA</a:t>
            </a:r>
          </a:p>
        </p:txBody>
      </p:sp>
      <p:sp>
        <p:nvSpPr>
          <p:cNvPr id="10" name="TextBox 9">
            <a:extLst>
              <a:ext uri="{FF2B5EF4-FFF2-40B4-BE49-F238E27FC236}">
                <a16:creationId xmlns:a16="http://schemas.microsoft.com/office/drawing/2014/main" id="{8F241DCB-1764-438A-B635-0675CB07C04F}"/>
              </a:ext>
            </a:extLst>
          </p:cNvPr>
          <p:cNvSpPr txBox="1"/>
          <p:nvPr/>
        </p:nvSpPr>
        <p:spPr>
          <a:xfrm>
            <a:off x="1363013" y="1390307"/>
            <a:ext cx="7633505" cy="5016758"/>
          </a:xfrm>
          <a:prstGeom prst="rect">
            <a:avLst/>
          </a:prstGeom>
          <a:noFill/>
        </p:spPr>
        <p:txBody>
          <a:bodyPr wrap="square" rtlCol="0">
            <a:spAutoFit/>
          </a:bodyPr>
          <a:lstStyle/>
          <a:p>
            <a:pPr marL="285744" indent="-285744">
              <a:buFont typeface="Wingdings" panose="05000000000000000000" pitchFamily="2" charset="2"/>
              <a:buChar char="Ø"/>
            </a:pPr>
            <a:r>
              <a:rPr lang="en-US" sz="2000" dirty="0"/>
              <a:t>President’s Welcome 				Eric Todhunter</a:t>
            </a:r>
          </a:p>
          <a:p>
            <a:pPr marL="285744" indent="-285744">
              <a:buFont typeface="Wingdings" panose="05000000000000000000" pitchFamily="2" charset="2"/>
              <a:buChar char="Ø"/>
            </a:pPr>
            <a:r>
              <a:rPr lang="en-US" sz="2000" dirty="0"/>
              <a:t>York County District 5 Representative Comments	Tom Shepperd</a:t>
            </a:r>
          </a:p>
          <a:p>
            <a:pPr marL="285744" indent="-285744">
              <a:buFont typeface="Wingdings" panose="05000000000000000000" pitchFamily="2" charset="2"/>
              <a:buChar char="Ø"/>
            </a:pPr>
            <a:endParaRPr lang="en-US" sz="2000" dirty="0"/>
          </a:p>
          <a:p>
            <a:pPr marL="285744" indent="-285744">
              <a:buFont typeface="Wingdings" panose="05000000000000000000" pitchFamily="2" charset="2"/>
              <a:buChar char="Ø"/>
            </a:pPr>
            <a:r>
              <a:rPr lang="en-US" sz="2000" dirty="0"/>
              <a:t>President’s Report				Eric Todhunter</a:t>
            </a:r>
          </a:p>
          <a:p>
            <a:pPr marL="800080" lvl="1" indent="-342891">
              <a:buFont typeface="Courier New" panose="02070309020205020404" pitchFamily="49" charset="0"/>
              <a:buChar char="o"/>
            </a:pPr>
            <a:r>
              <a:rPr lang="en-US" sz="2000" dirty="0"/>
              <a:t>Status of Governing Document</a:t>
            </a:r>
          </a:p>
          <a:p>
            <a:pPr marL="800080" lvl="1" indent="-342891">
              <a:buFont typeface="Courier New" panose="02070309020205020404" pitchFamily="49" charset="0"/>
              <a:buChar char="o"/>
            </a:pPr>
            <a:r>
              <a:rPr lang="en-US" sz="2000" dirty="0"/>
              <a:t>Long-Range Funding Assessment Review</a:t>
            </a:r>
          </a:p>
          <a:p>
            <a:pPr marL="800080" lvl="1" indent="-342891">
              <a:buFont typeface="Courier New" panose="02070309020205020404" pitchFamily="49" charset="0"/>
              <a:buChar char="o"/>
            </a:pPr>
            <a:r>
              <a:rPr lang="en-US" sz="2000" dirty="0"/>
              <a:t>Status of Volunteerism </a:t>
            </a:r>
          </a:p>
          <a:p>
            <a:pPr marL="287338" indent="-287338">
              <a:buFont typeface="Wingdings" panose="05000000000000000000" pitchFamily="2" charset="2"/>
              <a:buChar char="Ø"/>
            </a:pPr>
            <a:r>
              <a:rPr lang="en-US" sz="2000" dirty="0"/>
              <a:t>Webmaster Report				Allison Rockwell </a:t>
            </a:r>
          </a:p>
          <a:p>
            <a:pPr marL="285744" indent="-285744">
              <a:buFont typeface="Wingdings" panose="05000000000000000000" pitchFamily="2" charset="2"/>
              <a:buChar char="Ø"/>
            </a:pPr>
            <a:r>
              <a:rPr lang="en-US" sz="2000" dirty="0"/>
              <a:t>Treasurer’s Report				Gail Astor</a:t>
            </a:r>
          </a:p>
          <a:p>
            <a:pPr marL="285744" indent="-285744">
              <a:buFont typeface="Wingdings" panose="05000000000000000000" pitchFamily="2" charset="2"/>
              <a:buChar char="Ø"/>
            </a:pPr>
            <a:r>
              <a:rPr lang="en-US" sz="2000" dirty="0"/>
              <a:t>Neighborhood Watch                                                    James Wright</a:t>
            </a:r>
          </a:p>
          <a:p>
            <a:pPr marL="285744" indent="-285744">
              <a:buFont typeface="Wingdings" panose="05000000000000000000" pitchFamily="2" charset="2"/>
              <a:buChar char="Ø"/>
            </a:pPr>
            <a:r>
              <a:rPr lang="en-US" sz="2000" dirty="0"/>
              <a:t>Architecture Control Report			Jon Waechter</a:t>
            </a:r>
          </a:p>
          <a:p>
            <a:pPr marL="285744" indent="-285744">
              <a:buFont typeface="Wingdings" panose="05000000000000000000" pitchFamily="2" charset="2"/>
              <a:buChar char="Ø"/>
            </a:pPr>
            <a:r>
              <a:rPr lang="en-US" sz="2000" dirty="0"/>
              <a:t>Covenants Report				Kyle </a:t>
            </a:r>
            <a:r>
              <a:rPr lang="en-US" sz="2000" dirty="0" err="1"/>
              <a:t>Aulenbach</a:t>
            </a:r>
            <a:endParaRPr lang="en-US" sz="2000" dirty="0"/>
          </a:p>
          <a:p>
            <a:pPr marL="285744" indent="-285744">
              <a:buFont typeface="Wingdings" panose="05000000000000000000" pitchFamily="2" charset="2"/>
              <a:buChar char="Ø"/>
            </a:pPr>
            <a:r>
              <a:rPr lang="en-US" sz="2000" dirty="0"/>
              <a:t>Landscape / Common Area Report		Chris Lowrey</a:t>
            </a:r>
          </a:p>
          <a:p>
            <a:pPr marL="285744" indent="-285744">
              <a:buFont typeface="Wingdings" panose="05000000000000000000" pitchFamily="2" charset="2"/>
              <a:buChar char="Ø"/>
            </a:pPr>
            <a:r>
              <a:rPr lang="en-US" sz="2000" dirty="0"/>
              <a:t>CY2023 Accomplishments Overview		Eric Todhunter</a:t>
            </a:r>
          </a:p>
          <a:p>
            <a:pPr marL="285744" indent="-285744">
              <a:buFont typeface="Wingdings" panose="05000000000000000000" pitchFamily="2" charset="2"/>
              <a:buChar char="Ø"/>
            </a:pPr>
            <a:endParaRPr lang="en-US" sz="2000" dirty="0"/>
          </a:p>
          <a:p>
            <a:pPr marL="285744" indent="-285744">
              <a:buFont typeface="Wingdings" panose="05000000000000000000" pitchFamily="2" charset="2"/>
              <a:buChar char="Ø"/>
            </a:pPr>
            <a:r>
              <a:rPr lang="en-US" sz="2000" dirty="0"/>
              <a:t>Election of Officers for 2024 Board		Eric Todhunter</a:t>
            </a:r>
          </a:p>
        </p:txBody>
      </p:sp>
      <p:grpSp>
        <p:nvGrpSpPr>
          <p:cNvPr id="11" name="Group 10">
            <a:extLst>
              <a:ext uri="{FF2B5EF4-FFF2-40B4-BE49-F238E27FC236}">
                <a16:creationId xmlns:a16="http://schemas.microsoft.com/office/drawing/2014/main" id="{2B193D94-AEE4-4807-9053-33DF01E39D3F}"/>
              </a:ext>
            </a:extLst>
          </p:cNvPr>
          <p:cNvGrpSpPr/>
          <p:nvPr/>
        </p:nvGrpSpPr>
        <p:grpSpPr>
          <a:xfrm>
            <a:off x="1484740" y="1013373"/>
            <a:ext cx="8864600" cy="248227"/>
            <a:chOff x="1484740" y="695873"/>
            <a:chExt cx="8864600" cy="248227"/>
          </a:xfrm>
        </p:grpSpPr>
        <p:sp>
          <p:nvSpPr>
            <p:cNvPr id="12" name="Rectangle 11">
              <a:extLst>
                <a:ext uri="{FF2B5EF4-FFF2-40B4-BE49-F238E27FC236}">
                  <a16:creationId xmlns:a16="http://schemas.microsoft.com/office/drawing/2014/main" id="{B24CD57D-BE7B-41A0-B02B-9F17365881A3}"/>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13" name="Rectangle 12">
              <a:extLst>
                <a:ext uri="{FF2B5EF4-FFF2-40B4-BE49-F238E27FC236}">
                  <a16:creationId xmlns:a16="http://schemas.microsoft.com/office/drawing/2014/main" id="{9A74BD7F-A5B6-477C-8A49-776F3058F895}"/>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14" name="Rectangle 13">
              <a:extLst>
                <a:ext uri="{FF2B5EF4-FFF2-40B4-BE49-F238E27FC236}">
                  <a16:creationId xmlns:a16="http://schemas.microsoft.com/office/drawing/2014/main" id="{7EACBFC8-54DF-4BD2-8E0D-BFA538F4B92A}"/>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grpSp>
      <p:pic>
        <p:nvPicPr>
          <p:cNvPr id="15" name="Picture 14">
            <a:extLst>
              <a:ext uri="{FF2B5EF4-FFF2-40B4-BE49-F238E27FC236}">
                <a16:creationId xmlns:a16="http://schemas.microsoft.com/office/drawing/2014/main" id="{D4219863-005B-442A-AD07-D6284FD522DC}"/>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spTree>
    <p:extLst>
      <p:ext uri="{BB962C8B-B14F-4D97-AF65-F5344CB8AC3E}">
        <p14:creationId xmlns:p14="http://schemas.microsoft.com/office/powerpoint/2010/main" val="3069897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10" name="TextBox 9">
            <a:extLst>
              <a:ext uri="{FF2B5EF4-FFF2-40B4-BE49-F238E27FC236}">
                <a16:creationId xmlns:a16="http://schemas.microsoft.com/office/drawing/2014/main" id="{B7552BF6-8C54-4117-B28D-EA3F4ED92C57}"/>
              </a:ext>
            </a:extLst>
          </p:cNvPr>
          <p:cNvSpPr txBox="1"/>
          <p:nvPr/>
        </p:nvSpPr>
        <p:spPr>
          <a:xfrm>
            <a:off x="3338940" y="230521"/>
            <a:ext cx="5486400" cy="523220"/>
          </a:xfrm>
          <a:prstGeom prst="rect">
            <a:avLst/>
          </a:prstGeom>
          <a:noFill/>
        </p:spPr>
        <p:txBody>
          <a:bodyPr wrap="square" rtlCol="0">
            <a:spAutoFit/>
          </a:bodyPr>
          <a:lstStyle/>
          <a:p>
            <a:pPr algn="ctr" defTabSz="914377">
              <a:defRPr/>
            </a:pPr>
            <a:r>
              <a:rPr lang="en-US" sz="2800" dirty="0">
                <a:solidFill>
                  <a:prstClr val="black"/>
                </a:solidFill>
                <a:latin typeface="Calibri" panose="020F0502020204030204"/>
              </a:rPr>
              <a:t>Covenants Consolidation</a:t>
            </a:r>
          </a:p>
        </p:txBody>
      </p:sp>
      <p:sp>
        <p:nvSpPr>
          <p:cNvPr id="3" name="TextBox 2">
            <a:extLst>
              <a:ext uri="{FF2B5EF4-FFF2-40B4-BE49-F238E27FC236}">
                <a16:creationId xmlns:a16="http://schemas.microsoft.com/office/drawing/2014/main" id="{9312ED01-0758-4388-85C2-9AFD0C9D3BCC}"/>
              </a:ext>
            </a:extLst>
          </p:cNvPr>
          <p:cNvSpPr txBox="1"/>
          <p:nvPr/>
        </p:nvSpPr>
        <p:spPr>
          <a:xfrm>
            <a:off x="567390" y="1460095"/>
            <a:ext cx="11057223" cy="4524315"/>
          </a:xfrm>
          <a:prstGeom prst="rect">
            <a:avLst/>
          </a:prstGeom>
          <a:noFill/>
        </p:spPr>
        <p:txBody>
          <a:bodyPr wrap="square" rtlCol="0">
            <a:spAutoFit/>
          </a:bodyPr>
          <a:lstStyle/>
          <a:p>
            <a:pPr marL="285744" indent="-285744">
              <a:buFont typeface="Arial" panose="020B0604020202020204" pitchFamily="34" charset="0"/>
              <a:buChar char="•"/>
            </a:pPr>
            <a:r>
              <a:rPr lang="en-US" b="1" i="1" dirty="0"/>
              <a:t>Features included in the new </a:t>
            </a:r>
            <a:r>
              <a:rPr lang="en-US" b="1" i="1" u="sng" dirty="0"/>
              <a:t>draft</a:t>
            </a:r>
            <a:r>
              <a:rPr lang="en-US" b="1" i="1" dirty="0"/>
              <a:t> Governing Documents </a:t>
            </a:r>
            <a:r>
              <a:rPr lang="en-US" dirty="0"/>
              <a:t>(Covenants, By-Laws, Standard) include:</a:t>
            </a:r>
          </a:p>
          <a:p>
            <a:pPr marL="742932" lvl="1" indent="-285744">
              <a:buFont typeface="Wingdings" panose="05000000000000000000" pitchFamily="2" charset="2"/>
              <a:buChar char="ü"/>
            </a:pPr>
            <a:r>
              <a:rPr lang="en-US" dirty="0"/>
              <a:t>Prohibits the use of properties within the neighborhood from being used as a drone distribution center for commerce</a:t>
            </a:r>
          </a:p>
          <a:p>
            <a:pPr marL="742932" lvl="1" indent="-285744">
              <a:buFont typeface="Wingdings" panose="05000000000000000000" pitchFamily="2" charset="2"/>
              <a:buChar char="ü"/>
            </a:pPr>
            <a:r>
              <a:rPr lang="en-US" dirty="0"/>
              <a:t>Prohibiting short-term rental thus precluding the establishment of a Bed and Breakfast (</a:t>
            </a:r>
            <a:r>
              <a:rPr lang="en-US" dirty="0" err="1"/>
              <a:t>AirBnB</a:t>
            </a:r>
            <a:r>
              <a:rPr lang="en-US" dirty="0"/>
              <a:t>) establishments within the neighborhood. </a:t>
            </a:r>
          </a:p>
          <a:p>
            <a:pPr marL="742932" lvl="1" indent="-285744">
              <a:buFont typeface="Wingdings" panose="05000000000000000000" pitchFamily="2" charset="2"/>
              <a:buChar char="ü"/>
            </a:pPr>
            <a:r>
              <a:rPr lang="en-US" dirty="0"/>
              <a:t>Add language to facilitate the RM HOA to annex or acquire assets that facilitates the maintenance of neighborhood property values.</a:t>
            </a:r>
          </a:p>
          <a:p>
            <a:pPr marL="742932" lvl="1" indent="-285744">
              <a:buFont typeface="Wingdings" panose="05000000000000000000" pitchFamily="2" charset="2"/>
              <a:buChar char="ü"/>
            </a:pPr>
            <a:r>
              <a:rPr lang="en-US" dirty="0"/>
              <a:t>The Standards have been reorganized for clarity and will now be reviewed at least annually by the HOA Board for approval. </a:t>
            </a:r>
          </a:p>
          <a:p>
            <a:pPr marL="1200121" lvl="2" indent="-285744">
              <a:buFont typeface="Wingdings" panose="05000000000000000000" pitchFamily="2" charset="2"/>
              <a:buChar char="Ø"/>
            </a:pPr>
            <a:r>
              <a:rPr lang="en-US" dirty="0"/>
              <a:t>Previously the Standards could be changed based on the judgement of the appointed ACC Committee.</a:t>
            </a:r>
          </a:p>
          <a:p>
            <a:pPr marL="1200121" lvl="2" indent="-285744">
              <a:buFont typeface="Wingdings" panose="05000000000000000000" pitchFamily="2" charset="2"/>
              <a:buChar char="Ø"/>
            </a:pPr>
            <a:r>
              <a:rPr lang="en-US" dirty="0"/>
              <a:t>Now recommendation must be made and approved by the elected HOA Board. </a:t>
            </a:r>
          </a:p>
          <a:p>
            <a:pPr marL="1200121" lvl="2" indent="-285744">
              <a:buFont typeface="Wingdings" panose="05000000000000000000" pitchFamily="2" charset="2"/>
              <a:buChar char="Ø"/>
            </a:pPr>
            <a:r>
              <a:rPr lang="en-US" dirty="0"/>
              <a:t>Provides neighbors a means of appeal to the HOA Board if the ACC determines a submitted request does not conform with the approved Standards and denies the submitted request.</a:t>
            </a:r>
          </a:p>
          <a:p>
            <a:pPr marL="1200121" lvl="2" indent="-285744">
              <a:buFont typeface="Wingdings" panose="05000000000000000000" pitchFamily="2" charset="2"/>
              <a:buChar char="Ø"/>
            </a:pPr>
            <a:r>
              <a:rPr lang="en-US" dirty="0"/>
              <a:t>ACC Change Requests will still be required for approval but the submission fee is eliminated.</a:t>
            </a:r>
          </a:p>
          <a:p>
            <a:endParaRPr lang="en-US" b="1" dirty="0">
              <a:solidFill>
                <a:srgbClr val="0000FF"/>
              </a:solidFill>
            </a:endParaRPr>
          </a:p>
          <a:p>
            <a:endParaRPr lang="en-US" dirty="0"/>
          </a:p>
        </p:txBody>
      </p:sp>
      <p:sp>
        <p:nvSpPr>
          <p:cNvPr id="2" name="TextBox 1">
            <a:extLst>
              <a:ext uri="{FF2B5EF4-FFF2-40B4-BE49-F238E27FC236}">
                <a16:creationId xmlns:a16="http://schemas.microsoft.com/office/drawing/2014/main" id="{5F4A25AA-A87B-4BE8-B3D6-F0739FFB508A}"/>
              </a:ext>
            </a:extLst>
          </p:cNvPr>
          <p:cNvSpPr txBox="1"/>
          <p:nvPr/>
        </p:nvSpPr>
        <p:spPr>
          <a:xfrm>
            <a:off x="4483510" y="635757"/>
            <a:ext cx="3141406" cy="400110"/>
          </a:xfrm>
          <a:prstGeom prst="rect">
            <a:avLst/>
          </a:prstGeom>
          <a:noFill/>
        </p:spPr>
        <p:txBody>
          <a:bodyPr wrap="square" rtlCol="0">
            <a:spAutoFit/>
          </a:bodyPr>
          <a:lstStyle/>
          <a:p>
            <a:pPr algn="ctr"/>
            <a:r>
              <a:rPr lang="en-US" sz="2000" dirty="0"/>
              <a:t>Recap</a:t>
            </a:r>
          </a:p>
        </p:txBody>
      </p:sp>
      <p:sp>
        <p:nvSpPr>
          <p:cNvPr id="11" name="TextBox 10">
            <a:extLst>
              <a:ext uri="{FF2B5EF4-FFF2-40B4-BE49-F238E27FC236}">
                <a16:creationId xmlns:a16="http://schemas.microsoft.com/office/drawing/2014/main" id="{E2E1B579-B32B-411F-8D48-086D02BC9E99}"/>
              </a:ext>
            </a:extLst>
          </p:cNvPr>
          <p:cNvSpPr txBox="1"/>
          <p:nvPr/>
        </p:nvSpPr>
        <p:spPr>
          <a:xfrm>
            <a:off x="845574" y="5609568"/>
            <a:ext cx="10500852" cy="646331"/>
          </a:xfrm>
          <a:prstGeom prst="rect">
            <a:avLst/>
          </a:prstGeom>
          <a:solidFill>
            <a:srgbClr val="FFFF00"/>
          </a:solidFill>
          <a:ln>
            <a:solidFill>
              <a:schemeClr val="tx1"/>
            </a:solidFill>
          </a:ln>
        </p:spPr>
        <p:txBody>
          <a:bodyPr wrap="square" rtlCol="0">
            <a:spAutoFit/>
          </a:bodyPr>
          <a:lstStyle/>
          <a:p>
            <a:pPr algn="ctr"/>
            <a:r>
              <a:rPr lang="en-US" b="1" i="1" u="sng" dirty="0">
                <a:solidFill>
                  <a:srgbClr val="FF0000"/>
                </a:solidFill>
              </a:rPr>
              <a:t>CY 2023 </a:t>
            </a:r>
            <a:r>
              <a:rPr lang="en-US" b="1" dirty="0">
                <a:solidFill>
                  <a:srgbClr val="FF0000"/>
                </a:solidFill>
              </a:rPr>
              <a:t>Goal is to present to the neighborhood the new Covenants, By-Laws, and Articles of Incorporation to the neighborhood for comment and initiate vote for adoption.</a:t>
            </a:r>
          </a:p>
        </p:txBody>
      </p:sp>
      <p:sp>
        <p:nvSpPr>
          <p:cNvPr id="9" name="Multiplication Sign 8">
            <a:extLst>
              <a:ext uri="{FF2B5EF4-FFF2-40B4-BE49-F238E27FC236}">
                <a16:creationId xmlns:a16="http://schemas.microsoft.com/office/drawing/2014/main" id="{8DB6E8EF-69D7-6CE9-667E-70B1CC26143B}"/>
              </a:ext>
            </a:extLst>
          </p:cNvPr>
          <p:cNvSpPr/>
          <p:nvPr/>
        </p:nvSpPr>
        <p:spPr>
          <a:xfrm>
            <a:off x="997527" y="5397905"/>
            <a:ext cx="639613" cy="771171"/>
          </a:xfrm>
          <a:prstGeom prst="mathMultiply">
            <a:avLst/>
          </a:prstGeom>
          <a:solidFill>
            <a:srgbClr val="FF33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214ABFB-1AF0-619F-7B60-B1BA66F34F7F}"/>
              </a:ext>
            </a:extLst>
          </p:cNvPr>
          <p:cNvSpPr txBox="1"/>
          <p:nvPr/>
        </p:nvSpPr>
        <p:spPr>
          <a:xfrm>
            <a:off x="775215" y="5971305"/>
            <a:ext cx="1069750" cy="369332"/>
          </a:xfrm>
          <a:prstGeom prst="rect">
            <a:avLst/>
          </a:prstGeom>
          <a:noFill/>
        </p:spPr>
        <p:txBody>
          <a:bodyPr wrap="square" rtlCol="0">
            <a:spAutoFit/>
          </a:bodyPr>
          <a:lstStyle/>
          <a:p>
            <a:pPr algn="ctr"/>
            <a:r>
              <a:rPr lang="en-US" b="1" i="1" u="sng" dirty="0"/>
              <a:t>CY2024</a:t>
            </a:r>
          </a:p>
        </p:txBody>
      </p:sp>
    </p:spTree>
    <p:extLst>
      <p:ext uri="{BB962C8B-B14F-4D97-AF65-F5344CB8AC3E}">
        <p14:creationId xmlns:p14="http://schemas.microsoft.com/office/powerpoint/2010/main" val="1123597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10" name="TextBox 9">
            <a:extLst>
              <a:ext uri="{FF2B5EF4-FFF2-40B4-BE49-F238E27FC236}">
                <a16:creationId xmlns:a16="http://schemas.microsoft.com/office/drawing/2014/main" id="{B7552BF6-8C54-4117-B28D-EA3F4ED92C57}"/>
              </a:ext>
            </a:extLst>
          </p:cNvPr>
          <p:cNvSpPr txBox="1"/>
          <p:nvPr/>
        </p:nvSpPr>
        <p:spPr>
          <a:xfrm>
            <a:off x="3338940" y="230521"/>
            <a:ext cx="5486400" cy="523220"/>
          </a:xfrm>
          <a:prstGeom prst="rect">
            <a:avLst/>
          </a:prstGeom>
          <a:noFill/>
        </p:spPr>
        <p:txBody>
          <a:bodyPr wrap="square" rtlCol="0">
            <a:spAutoFit/>
          </a:bodyPr>
          <a:lstStyle/>
          <a:p>
            <a:pPr algn="ctr" defTabSz="914377">
              <a:defRPr/>
            </a:pPr>
            <a:r>
              <a:rPr lang="en-US" sz="2800" dirty="0">
                <a:solidFill>
                  <a:prstClr val="black"/>
                </a:solidFill>
                <a:latin typeface="Calibri" panose="020F0502020204030204"/>
              </a:rPr>
              <a:t>Covenants Consolidation</a:t>
            </a:r>
          </a:p>
        </p:txBody>
      </p:sp>
      <p:sp>
        <p:nvSpPr>
          <p:cNvPr id="3" name="TextBox 2">
            <a:extLst>
              <a:ext uri="{FF2B5EF4-FFF2-40B4-BE49-F238E27FC236}">
                <a16:creationId xmlns:a16="http://schemas.microsoft.com/office/drawing/2014/main" id="{9312ED01-0758-4388-85C2-9AFD0C9D3BCC}"/>
              </a:ext>
            </a:extLst>
          </p:cNvPr>
          <p:cNvSpPr txBox="1"/>
          <p:nvPr/>
        </p:nvSpPr>
        <p:spPr>
          <a:xfrm>
            <a:off x="567390" y="1460095"/>
            <a:ext cx="11057223" cy="4708981"/>
          </a:xfrm>
          <a:prstGeom prst="rect">
            <a:avLst/>
          </a:prstGeom>
          <a:noFill/>
        </p:spPr>
        <p:txBody>
          <a:bodyPr wrap="square" rtlCol="0">
            <a:spAutoFit/>
          </a:bodyPr>
          <a:lstStyle/>
          <a:p>
            <a:pPr marL="285744" indent="-285744">
              <a:buFont typeface="Arial" panose="020B0604020202020204" pitchFamily="34" charset="0"/>
              <a:buChar char="•"/>
            </a:pPr>
            <a:r>
              <a:rPr lang="en-US" b="1" i="1" dirty="0"/>
              <a:t>Way-ahead </a:t>
            </a:r>
            <a:r>
              <a:rPr lang="en-US" dirty="0"/>
              <a:t>:</a:t>
            </a:r>
          </a:p>
          <a:p>
            <a:pPr marL="742950" lvl="1" indent="-285750">
              <a:buFont typeface="Wingdings" panose="05000000000000000000" pitchFamily="2" charset="2"/>
              <a:buChar char="ü"/>
            </a:pPr>
            <a:endParaRPr lang="en-US" sz="2400" b="1" dirty="0">
              <a:solidFill>
                <a:srgbClr val="0000FF"/>
              </a:solidFill>
            </a:endParaRPr>
          </a:p>
          <a:p>
            <a:pPr marL="742950" lvl="1" indent="-285750">
              <a:buFont typeface="Wingdings" panose="05000000000000000000" pitchFamily="2" charset="2"/>
              <a:buChar char="ü"/>
            </a:pPr>
            <a:r>
              <a:rPr lang="en-US" sz="2400" b="1" dirty="0"/>
              <a:t>Post  proposed Articles of Incorporation, Covenants, and By-Laws to the website to make them accessible for neighborhood to review.</a:t>
            </a:r>
          </a:p>
          <a:p>
            <a:pPr marL="742950" lvl="1" indent="-285750">
              <a:buFont typeface="Wingdings" panose="05000000000000000000" pitchFamily="2" charset="2"/>
              <a:buChar char="ü"/>
            </a:pPr>
            <a:endParaRPr lang="en-US" sz="2400" b="1" dirty="0"/>
          </a:p>
          <a:p>
            <a:pPr marL="742950" lvl="1" indent="-285750">
              <a:buFont typeface="Wingdings" panose="05000000000000000000" pitchFamily="2" charset="2"/>
              <a:buChar char="ü"/>
            </a:pPr>
            <a:r>
              <a:rPr lang="en-US" sz="2400" b="1" dirty="0"/>
              <a:t>Board will publish and mail to each home a summary of the new documents highlighting new changes</a:t>
            </a:r>
          </a:p>
          <a:p>
            <a:pPr marL="742950" lvl="1" indent="-285750">
              <a:buFont typeface="Wingdings" panose="05000000000000000000" pitchFamily="2" charset="2"/>
              <a:buChar char="ü"/>
            </a:pPr>
            <a:endParaRPr lang="en-US" sz="2400" b="1" dirty="0"/>
          </a:p>
          <a:p>
            <a:pPr marL="742950" lvl="1" indent="-285750">
              <a:buFont typeface="Wingdings" panose="05000000000000000000" pitchFamily="2" charset="2"/>
              <a:buChar char="ü"/>
            </a:pPr>
            <a:r>
              <a:rPr lang="en-US" sz="2400" b="1" dirty="0"/>
              <a:t>Will schedule Question and Answer sessions in the clubhouse for neighbors to personally pose questions  to the board. Will attempt to have Notary’s present for neighbors to complete their proxy vote</a:t>
            </a:r>
          </a:p>
          <a:p>
            <a:pPr lvl="1"/>
            <a:r>
              <a:rPr lang="en-US" sz="2400" b="1" dirty="0"/>
              <a:t> </a:t>
            </a:r>
          </a:p>
          <a:p>
            <a:endParaRPr lang="en-US" dirty="0"/>
          </a:p>
        </p:txBody>
      </p:sp>
      <p:sp>
        <p:nvSpPr>
          <p:cNvPr id="2" name="TextBox 1">
            <a:extLst>
              <a:ext uri="{FF2B5EF4-FFF2-40B4-BE49-F238E27FC236}">
                <a16:creationId xmlns:a16="http://schemas.microsoft.com/office/drawing/2014/main" id="{5F4A25AA-A87B-4BE8-B3D6-F0739FFB508A}"/>
              </a:ext>
            </a:extLst>
          </p:cNvPr>
          <p:cNvSpPr txBox="1"/>
          <p:nvPr/>
        </p:nvSpPr>
        <p:spPr>
          <a:xfrm>
            <a:off x="4483510" y="635757"/>
            <a:ext cx="3141406" cy="400110"/>
          </a:xfrm>
          <a:prstGeom prst="rect">
            <a:avLst/>
          </a:prstGeom>
          <a:noFill/>
        </p:spPr>
        <p:txBody>
          <a:bodyPr wrap="square" rtlCol="0">
            <a:spAutoFit/>
          </a:bodyPr>
          <a:lstStyle/>
          <a:p>
            <a:pPr algn="ctr"/>
            <a:r>
              <a:rPr lang="en-US" sz="2000" dirty="0"/>
              <a:t>Recap</a:t>
            </a:r>
          </a:p>
        </p:txBody>
      </p:sp>
      <p:sp>
        <p:nvSpPr>
          <p:cNvPr id="11" name="TextBox 10">
            <a:extLst>
              <a:ext uri="{FF2B5EF4-FFF2-40B4-BE49-F238E27FC236}">
                <a16:creationId xmlns:a16="http://schemas.microsoft.com/office/drawing/2014/main" id="{E2E1B579-B32B-411F-8D48-086D02BC9E99}"/>
              </a:ext>
            </a:extLst>
          </p:cNvPr>
          <p:cNvSpPr txBox="1"/>
          <p:nvPr/>
        </p:nvSpPr>
        <p:spPr>
          <a:xfrm>
            <a:off x="845574" y="5609568"/>
            <a:ext cx="10500852" cy="646331"/>
          </a:xfrm>
          <a:prstGeom prst="rect">
            <a:avLst/>
          </a:prstGeom>
          <a:solidFill>
            <a:srgbClr val="FFFF00"/>
          </a:solidFill>
          <a:ln>
            <a:solidFill>
              <a:schemeClr val="tx1"/>
            </a:solidFill>
          </a:ln>
        </p:spPr>
        <p:txBody>
          <a:bodyPr wrap="square" rtlCol="0">
            <a:spAutoFit/>
          </a:bodyPr>
          <a:lstStyle/>
          <a:p>
            <a:pPr algn="ctr"/>
            <a:r>
              <a:rPr lang="en-US" b="1" i="1" u="sng" dirty="0">
                <a:solidFill>
                  <a:srgbClr val="FF0000"/>
                </a:solidFill>
              </a:rPr>
              <a:t>CY 2023 </a:t>
            </a:r>
            <a:r>
              <a:rPr lang="en-US" b="1" dirty="0">
                <a:solidFill>
                  <a:srgbClr val="FF0000"/>
                </a:solidFill>
              </a:rPr>
              <a:t>Goal is to present to the neighborhood the new Covenants, By-Laws, and Articles of Incorporation to the neighborhood for comment and initiate vote for adoption.</a:t>
            </a:r>
          </a:p>
        </p:txBody>
      </p:sp>
      <p:sp>
        <p:nvSpPr>
          <p:cNvPr id="9" name="Multiplication Sign 8">
            <a:extLst>
              <a:ext uri="{FF2B5EF4-FFF2-40B4-BE49-F238E27FC236}">
                <a16:creationId xmlns:a16="http://schemas.microsoft.com/office/drawing/2014/main" id="{C8D0A989-329D-1C5F-9F25-852BDFE57268}"/>
              </a:ext>
            </a:extLst>
          </p:cNvPr>
          <p:cNvSpPr/>
          <p:nvPr/>
        </p:nvSpPr>
        <p:spPr>
          <a:xfrm>
            <a:off x="997527" y="5397905"/>
            <a:ext cx="639613" cy="771171"/>
          </a:xfrm>
          <a:prstGeom prst="mathMultiply">
            <a:avLst/>
          </a:prstGeom>
          <a:solidFill>
            <a:srgbClr val="FF33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529187-4C3C-BF5F-1CDE-4563B86E9621}"/>
              </a:ext>
            </a:extLst>
          </p:cNvPr>
          <p:cNvSpPr txBox="1"/>
          <p:nvPr/>
        </p:nvSpPr>
        <p:spPr>
          <a:xfrm>
            <a:off x="775215" y="5971305"/>
            <a:ext cx="1069750" cy="369332"/>
          </a:xfrm>
          <a:prstGeom prst="rect">
            <a:avLst/>
          </a:prstGeom>
          <a:noFill/>
        </p:spPr>
        <p:txBody>
          <a:bodyPr wrap="square" rtlCol="0">
            <a:spAutoFit/>
          </a:bodyPr>
          <a:lstStyle/>
          <a:p>
            <a:pPr algn="ctr"/>
            <a:r>
              <a:rPr lang="en-US" b="1" i="1" u="sng" dirty="0"/>
              <a:t>CY2024</a:t>
            </a:r>
          </a:p>
        </p:txBody>
      </p:sp>
    </p:spTree>
    <p:extLst>
      <p:ext uri="{BB962C8B-B14F-4D97-AF65-F5344CB8AC3E}">
        <p14:creationId xmlns:p14="http://schemas.microsoft.com/office/powerpoint/2010/main" val="791659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821757"/>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9" name="TextBox 8">
            <a:extLst>
              <a:ext uri="{FF2B5EF4-FFF2-40B4-BE49-F238E27FC236}">
                <a16:creationId xmlns:a16="http://schemas.microsoft.com/office/drawing/2014/main" id="{C4A59248-A8AE-42A6-BA36-51E4A7CA7FFF}"/>
              </a:ext>
            </a:extLst>
          </p:cNvPr>
          <p:cNvSpPr txBox="1"/>
          <p:nvPr/>
        </p:nvSpPr>
        <p:spPr>
          <a:xfrm>
            <a:off x="3338940" y="142034"/>
            <a:ext cx="5486400" cy="523220"/>
          </a:xfrm>
          <a:prstGeom prst="rect">
            <a:avLst/>
          </a:prstGeom>
          <a:noFill/>
        </p:spPr>
        <p:txBody>
          <a:bodyPr wrap="square" rtlCol="0">
            <a:spAutoFit/>
          </a:bodyPr>
          <a:lstStyle/>
          <a:p>
            <a:pPr algn="ctr" defTabSz="914377">
              <a:defRPr/>
            </a:pPr>
            <a:r>
              <a:rPr lang="en-US" sz="2800" dirty="0">
                <a:solidFill>
                  <a:prstClr val="black"/>
                </a:solidFill>
                <a:latin typeface="Calibri" panose="020F0502020204030204"/>
              </a:rPr>
              <a:t>2023 Long-Range Funding Projection</a:t>
            </a:r>
          </a:p>
        </p:txBody>
      </p:sp>
      <p:sp>
        <p:nvSpPr>
          <p:cNvPr id="13" name="Rectangle: Rounded Corners 12">
            <a:extLst>
              <a:ext uri="{FF2B5EF4-FFF2-40B4-BE49-F238E27FC236}">
                <a16:creationId xmlns:a16="http://schemas.microsoft.com/office/drawing/2014/main" id="{CE20EEFF-927C-4A86-8687-857B3B1F310A}"/>
              </a:ext>
            </a:extLst>
          </p:cNvPr>
          <p:cNvSpPr/>
          <p:nvPr/>
        </p:nvSpPr>
        <p:spPr>
          <a:xfrm>
            <a:off x="10663084" y="1858297"/>
            <a:ext cx="1342103" cy="362810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230C360-BDCE-40DB-8593-5F4842F091CA}"/>
              </a:ext>
            </a:extLst>
          </p:cNvPr>
          <p:cNvSpPr txBox="1"/>
          <p:nvPr/>
        </p:nvSpPr>
        <p:spPr>
          <a:xfrm>
            <a:off x="10707329" y="1976284"/>
            <a:ext cx="1268361" cy="369332"/>
          </a:xfrm>
          <a:prstGeom prst="rect">
            <a:avLst/>
          </a:prstGeom>
          <a:noFill/>
        </p:spPr>
        <p:txBody>
          <a:bodyPr wrap="square" rtlCol="0">
            <a:spAutoFit/>
          </a:bodyPr>
          <a:lstStyle/>
          <a:p>
            <a:r>
              <a:rPr lang="en-US" b="1" u="sng" dirty="0"/>
              <a:t>Take-Away</a:t>
            </a:r>
          </a:p>
        </p:txBody>
      </p:sp>
      <p:sp>
        <p:nvSpPr>
          <p:cNvPr id="15" name="TextBox 14">
            <a:extLst>
              <a:ext uri="{FF2B5EF4-FFF2-40B4-BE49-F238E27FC236}">
                <a16:creationId xmlns:a16="http://schemas.microsoft.com/office/drawing/2014/main" id="{8D60B63D-8A00-4B53-BBBE-193787A2C4E3}"/>
              </a:ext>
            </a:extLst>
          </p:cNvPr>
          <p:cNvSpPr txBox="1"/>
          <p:nvPr/>
        </p:nvSpPr>
        <p:spPr>
          <a:xfrm>
            <a:off x="10604092" y="2477729"/>
            <a:ext cx="1543663" cy="3416320"/>
          </a:xfrm>
          <a:prstGeom prst="rect">
            <a:avLst/>
          </a:prstGeom>
          <a:noFill/>
        </p:spPr>
        <p:txBody>
          <a:bodyPr wrap="square" rtlCol="0">
            <a:spAutoFit/>
          </a:bodyPr>
          <a:lstStyle/>
          <a:p>
            <a:pPr marL="285750" indent="-285750">
              <a:buFont typeface="Wingdings" panose="05000000000000000000" pitchFamily="2" charset="2"/>
              <a:buChar char="Ø"/>
            </a:pPr>
            <a:r>
              <a:rPr lang="en-US" dirty="0"/>
              <a:t>No dues increase next year</a:t>
            </a:r>
          </a:p>
          <a:p>
            <a:pPr marL="285750" indent="-285750">
              <a:buFont typeface="Wingdings" panose="05000000000000000000" pitchFamily="2" charset="2"/>
              <a:buChar char="Ø"/>
            </a:pPr>
            <a:r>
              <a:rPr lang="en-US" dirty="0"/>
              <a:t>Will monitor - long-term inflation that may adjust this projection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sp>
        <p:nvSpPr>
          <p:cNvPr id="16" name="TextBox 15">
            <a:extLst>
              <a:ext uri="{FF2B5EF4-FFF2-40B4-BE49-F238E27FC236}">
                <a16:creationId xmlns:a16="http://schemas.microsoft.com/office/drawing/2014/main" id="{75655E51-00FC-40EB-96D3-09D4DB0106E3}"/>
              </a:ext>
            </a:extLst>
          </p:cNvPr>
          <p:cNvSpPr txBox="1"/>
          <p:nvPr/>
        </p:nvSpPr>
        <p:spPr>
          <a:xfrm>
            <a:off x="442519" y="6328494"/>
            <a:ext cx="11705236" cy="338554"/>
          </a:xfrm>
          <a:prstGeom prst="rect">
            <a:avLst/>
          </a:prstGeom>
          <a:noFill/>
        </p:spPr>
        <p:txBody>
          <a:bodyPr wrap="square" rtlCol="0">
            <a:spAutoFit/>
          </a:bodyPr>
          <a:lstStyle/>
          <a:p>
            <a:r>
              <a:rPr lang="en-US" sz="1600" b="1" dirty="0"/>
              <a:t>NOTE: (1)Assumes no changes to neighborhood assets or unexpected costs</a:t>
            </a:r>
          </a:p>
        </p:txBody>
      </p:sp>
      <p:pic>
        <p:nvPicPr>
          <p:cNvPr id="2" name="Picture 1">
            <a:extLst>
              <a:ext uri="{FF2B5EF4-FFF2-40B4-BE49-F238E27FC236}">
                <a16:creationId xmlns:a16="http://schemas.microsoft.com/office/drawing/2014/main" id="{13BD1E99-7C97-DA62-CF05-39C82F23FFA8}"/>
              </a:ext>
            </a:extLst>
          </p:cNvPr>
          <p:cNvPicPr>
            <a:picLocks noChangeAspect="1"/>
          </p:cNvPicPr>
          <p:nvPr/>
        </p:nvPicPr>
        <p:blipFill>
          <a:blip r:embed="rId3"/>
          <a:stretch>
            <a:fillRect/>
          </a:stretch>
        </p:blipFill>
        <p:spPr>
          <a:xfrm>
            <a:off x="307422" y="1164623"/>
            <a:ext cx="10220325" cy="4998770"/>
          </a:xfrm>
          <a:prstGeom prst="rect">
            <a:avLst/>
          </a:prstGeom>
          <a:ln>
            <a:solidFill>
              <a:schemeClr val="tx1"/>
            </a:solidFill>
          </a:ln>
        </p:spPr>
      </p:pic>
    </p:spTree>
    <p:extLst>
      <p:ext uri="{BB962C8B-B14F-4D97-AF65-F5344CB8AC3E}">
        <p14:creationId xmlns:p14="http://schemas.microsoft.com/office/powerpoint/2010/main" val="234020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821757"/>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9" name="TextBox 8">
            <a:extLst>
              <a:ext uri="{FF2B5EF4-FFF2-40B4-BE49-F238E27FC236}">
                <a16:creationId xmlns:a16="http://schemas.microsoft.com/office/drawing/2014/main" id="{C4A59248-A8AE-42A6-BA36-51E4A7CA7FFF}"/>
              </a:ext>
            </a:extLst>
          </p:cNvPr>
          <p:cNvSpPr txBox="1"/>
          <p:nvPr/>
        </p:nvSpPr>
        <p:spPr>
          <a:xfrm>
            <a:off x="3338940" y="142034"/>
            <a:ext cx="5486400" cy="523220"/>
          </a:xfrm>
          <a:prstGeom prst="rect">
            <a:avLst/>
          </a:prstGeom>
          <a:noFill/>
        </p:spPr>
        <p:txBody>
          <a:bodyPr wrap="square" rtlCol="0">
            <a:spAutoFit/>
          </a:bodyPr>
          <a:lstStyle/>
          <a:p>
            <a:pPr algn="ctr" defTabSz="914377">
              <a:defRPr/>
            </a:pPr>
            <a:r>
              <a:rPr lang="en-US" sz="2800" dirty="0">
                <a:solidFill>
                  <a:prstClr val="black"/>
                </a:solidFill>
                <a:latin typeface="Calibri" panose="020F0502020204030204"/>
              </a:rPr>
              <a:t>2024 Long-Range Funding Projection</a:t>
            </a:r>
          </a:p>
        </p:txBody>
      </p:sp>
      <p:sp>
        <p:nvSpPr>
          <p:cNvPr id="13" name="Rectangle: Rounded Corners 12">
            <a:extLst>
              <a:ext uri="{FF2B5EF4-FFF2-40B4-BE49-F238E27FC236}">
                <a16:creationId xmlns:a16="http://schemas.microsoft.com/office/drawing/2014/main" id="{CE20EEFF-927C-4A86-8687-857B3B1F310A}"/>
              </a:ext>
            </a:extLst>
          </p:cNvPr>
          <p:cNvSpPr/>
          <p:nvPr/>
        </p:nvSpPr>
        <p:spPr>
          <a:xfrm>
            <a:off x="10562527" y="1858298"/>
            <a:ext cx="1543663" cy="34895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230C360-BDCE-40DB-8593-5F4842F091CA}"/>
              </a:ext>
            </a:extLst>
          </p:cNvPr>
          <p:cNvSpPr txBox="1"/>
          <p:nvPr/>
        </p:nvSpPr>
        <p:spPr>
          <a:xfrm>
            <a:off x="10707329" y="1976284"/>
            <a:ext cx="1268361" cy="369332"/>
          </a:xfrm>
          <a:prstGeom prst="rect">
            <a:avLst/>
          </a:prstGeom>
          <a:noFill/>
        </p:spPr>
        <p:txBody>
          <a:bodyPr wrap="square" rtlCol="0">
            <a:spAutoFit/>
          </a:bodyPr>
          <a:lstStyle/>
          <a:p>
            <a:r>
              <a:rPr lang="en-US" b="1" u="sng" dirty="0"/>
              <a:t>Take-Away</a:t>
            </a:r>
          </a:p>
        </p:txBody>
      </p:sp>
      <p:sp>
        <p:nvSpPr>
          <p:cNvPr id="15" name="TextBox 14">
            <a:extLst>
              <a:ext uri="{FF2B5EF4-FFF2-40B4-BE49-F238E27FC236}">
                <a16:creationId xmlns:a16="http://schemas.microsoft.com/office/drawing/2014/main" id="{8D60B63D-8A00-4B53-BBBE-193787A2C4E3}"/>
              </a:ext>
            </a:extLst>
          </p:cNvPr>
          <p:cNvSpPr txBox="1"/>
          <p:nvPr/>
        </p:nvSpPr>
        <p:spPr>
          <a:xfrm>
            <a:off x="10604092" y="2477729"/>
            <a:ext cx="1543663" cy="335476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Dues </a:t>
            </a:r>
            <a:r>
              <a:rPr lang="en-US" sz="1600" b="1" i="1" u="sng" dirty="0"/>
              <a:t>will</a:t>
            </a:r>
            <a:r>
              <a:rPr lang="en-US" sz="1600" dirty="0"/>
              <a:t> increase next year</a:t>
            </a:r>
          </a:p>
          <a:p>
            <a:pPr marL="285750" indent="-285750">
              <a:buFont typeface="Wingdings" panose="05000000000000000000" pitchFamily="2" charset="2"/>
              <a:buChar char="Ø"/>
            </a:pPr>
            <a:r>
              <a:rPr lang="en-US" sz="1600" dirty="0"/>
              <a:t>Will continue monitoring - long-term inflation that may adjust this projection</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p:txBody>
      </p:sp>
      <p:sp>
        <p:nvSpPr>
          <p:cNvPr id="16" name="TextBox 15">
            <a:extLst>
              <a:ext uri="{FF2B5EF4-FFF2-40B4-BE49-F238E27FC236}">
                <a16:creationId xmlns:a16="http://schemas.microsoft.com/office/drawing/2014/main" id="{75655E51-00FC-40EB-96D3-09D4DB0106E3}"/>
              </a:ext>
            </a:extLst>
          </p:cNvPr>
          <p:cNvSpPr txBox="1"/>
          <p:nvPr/>
        </p:nvSpPr>
        <p:spPr>
          <a:xfrm>
            <a:off x="442519" y="6328494"/>
            <a:ext cx="11705236" cy="338554"/>
          </a:xfrm>
          <a:prstGeom prst="rect">
            <a:avLst/>
          </a:prstGeom>
          <a:noFill/>
        </p:spPr>
        <p:txBody>
          <a:bodyPr wrap="square" rtlCol="0">
            <a:spAutoFit/>
          </a:bodyPr>
          <a:lstStyle/>
          <a:p>
            <a:r>
              <a:rPr lang="en-US" sz="1600" b="1" dirty="0"/>
              <a:t>NOTE: (1)Assumes no changes to neighborhood assets or unexpected costs</a:t>
            </a:r>
          </a:p>
        </p:txBody>
      </p:sp>
      <p:pic>
        <p:nvPicPr>
          <p:cNvPr id="3" name="Picture 2">
            <a:extLst>
              <a:ext uri="{FF2B5EF4-FFF2-40B4-BE49-F238E27FC236}">
                <a16:creationId xmlns:a16="http://schemas.microsoft.com/office/drawing/2014/main" id="{F71C8625-5C16-D262-3BC2-688E46132078}"/>
              </a:ext>
            </a:extLst>
          </p:cNvPr>
          <p:cNvPicPr>
            <a:picLocks noChangeAspect="1"/>
          </p:cNvPicPr>
          <p:nvPr/>
        </p:nvPicPr>
        <p:blipFill>
          <a:blip r:embed="rId3"/>
          <a:stretch>
            <a:fillRect/>
          </a:stretch>
        </p:blipFill>
        <p:spPr>
          <a:xfrm>
            <a:off x="216310" y="1154476"/>
            <a:ext cx="10211001" cy="5055824"/>
          </a:xfrm>
          <a:prstGeom prst="rect">
            <a:avLst/>
          </a:prstGeom>
        </p:spPr>
      </p:pic>
    </p:spTree>
    <p:extLst>
      <p:ext uri="{BB962C8B-B14F-4D97-AF65-F5344CB8AC3E}">
        <p14:creationId xmlns:p14="http://schemas.microsoft.com/office/powerpoint/2010/main" val="1673440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9" name="TextBox 8">
            <a:extLst>
              <a:ext uri="{FF2B5EF4-FFF2-40B4-BE49-F238E27FC236}">
                <a16:creationId xmlns:a16="http://schemas.microsoft.com/office/drawing/2014/main" id="{F4546EA2-CDAB-4E05-9BF4-E23451375956}"/>
              </a:ext>
            </a:extLst>
          </p:cNvPr>
          <p:cNvSpPr txBox="1"/>
          <p:nvPr/>
        </p:nvSpPr>
        <p:spPr>
          <a:xfrm>
            <a:off x="3171530" y="304801"/>
            <a:ext cx="5872671" cy="523220"/>
          </a:xfrm>
          <a:prstGeom prst="rect">
            <a:avLst/>
          </a:prstGeom>
          <a:noFill/>
        </p:spPr>
        <p:txBody>
          <a:bodyPr wrap="square" rtlCol="0">
            <a:spAutoFit/>
          </a:bodyPr>
          <a:lstStyle/>
          <a:p>
            <a:pPr algn="ctr" defTabSz="914377">
              <a:defRPr/>
            </a:pPr>
            <a:r>
              <a:rPr lang="en-US" sz="2800" b="1" dirty="0">
                <a:solidFill>
                  <a:prstClr val="black"/>
                </a:solidFill>
                <a:latin typeface="Calibri" panose="020F0502020204030204"/>
              </a:rPr>
              <a:t>Running Man Community Association</a:t>
            </a:r>
          </a:p>
        </p:txBody>
      </p:sp>
      <p:sp>
        <p:nvSpPr>
          <p:cNvPr id="12" name="TextBox 11">
            <a:extLst>
              <a:ext uri="{FF2B5EF4-FFF2-40B4-BE49-F238E27FC236}">
                <a16:creationId xmlns:a16="http://schemas.microsoft.com/office/drawing/2014/main" id="{C044ACC1-4CDD-4719-BE25-33BF7BA61B75}"/>
              </a:ext>
            </a:extLst>
          </p:cNvPr>
          <p:cNvSpPr txBox="1"/>
          <p:nvPr/>
        </p:nvSpPr>
        <p:spPr>
          <a:xfrm>
            <a:off x="4778479" y="1356859"/>
            <a:ext cx="2639963" cy="461665"/>
          </a:xfrm>
          <a:prstGeom prst="rect">
            <a:avLst/>
          </a:prstGeom>
          <a:noFill/>
        </p:spPr>
        <p:txBody>
          <a:bodyPr wrap="square" rtlCol="0">
            <a:spAutoFit/>
          </a:bodyPr>
          <a:lstStyle/>
          <a:p>
            <a:pPr algn="ctr"/>
            <a:r>
              <a:rPr lang="en-US" sz="2400" b="1" u="sng" dirty="0"/>
              <a:t>Current Situation</a:t>
            </a:r>
            <a:r>
              <a:rPr lang="en-US" u="sng" dirty="0"/>
              <a:t>   </a:t>
            </a:r>
          </a:p>
        </p:txBody>
      </p:sp>
      <p:sp>
        <p:nvSpPr>
          <p:cNvPr id="13" name="TextBox 12">
            <a:extLst>
              <a:ext uri="{FF2B5EF4-FFF2-40B4-BE49-F238E27FC236}">
                <a16:creationId xmlns:a16="http://schemas.microsoft.com/office/drawing/2014/main" id="{B5A80224-4A64-47CF-BC0C-5DC21085206F}"/>
              </a:ext>
            </a:extLst>
          </p:cNvPr>
          <p:cNvSpPr txBox="1"/>
          <p:nvPr/>
        </p:nvSpPr>
        <p:spPr>
          <a:xfrm>
            <a:off x="602460" y="1854701"/>
            <a:ext cx="11257341" cy="2308324"/>
          </a:xfrm>
          <a:prstGeom prst="rect">
            <a:avLst/>
          </a:prstGeom>
          <a:noFill/>
        </p:spPr>
        <p:txBody>
          <a:bodyPr wrap="square" rtlCol="0">
            <a:spAutoFit/>
          </a:bodyPr>
          <a:lstStyle/>
          <a:p>
            <a:pPr marL="285744" indent="-285744">
              <a:buFont typeface="Courier New" panose="02070309020205020404" pitchFamily="49" charset="0"/>
              <a:buChar char="o"/>
            </a:pPr>
            <a:r>
              <a:rPr lang="en-US" dirty="0"/>
              <a:t>Volunteerism within the neighborhood is still waning. Many folks have good ideas or concerns for others to do but few people volunteer to bring their ideas to fruition or concerns to closure. </a:t>
            </a:r>
          </a:p>
          <a:p>
            <a:pPr marL="285744" indent="-285744">
              <a:buFont typeface="Courier New" panose="02070309020205020404" pitchFamily="49" charset="0"/>
              <a:buChar char="o"/>
            </a:pPr>
            <a:endParaRPr lang="en-US" dirty="0"/>
          </a:p>
          <a:p>
            <a:pPr marL="285744" indent="-285744">
              <a:buFont typeface="Courier New" panose="02070309020205020404" pitchFamily="49" charset="0"/>
              <a:buChar char="o"/>
            </a:pPr>
            <a:r>
              <a:rPr lang="en-US" dirty="0"/>
              <a:t>We can have 9 HOA Board Members. In  CY2023 we had 7 board members. Were losing two in 2023 due to conflicting requirements. </a:t>
            </a:r>
          </a:p>
          <a:p>
            <a:pPr marL="285744" indent="-285744">
              <a:buFont typeface="Courier New" panose="02070309020205020404" pitchFamily="49" charset="0"/>
              <a:buChar char="o"/>
            </a:pPr>
            <a:endParaRPr lang="en-US" dirty="0"/>
          </a:p>
          <a:p>
            <a:pPr marL="285744" indent="-285744">
              <a:buFont typeface="Courier New" panose="02070309020205020404" pitchFamily="49" charset="0"/>
              <a:buChar char="o"/>
            </a:pPr>
            <a:r>
              <a:rPr lang="en-US" dirty="0"/>
              <a:t>Tonight we have 5 board members agreeing to serve another year and only one new volunteer for total of only 6 for the 9 positions. </a:t>
            </a:r>
          </a:p>
        </p:txBody>
      </p:sp>
      <p:sp>
        <p:nvSpPr>
          <p:cNvPr id="15" name="TextBox 14">
            <a:extLst>
              <a:ext uri="{FF2B5EF4-FFF2-40B4-BE49-F238E27FC236}">
                <a16:creationId xmlns:a16="http://schemas.microsoft.com/office/drawing/2014/main" id="{C32A04A0-8DD3-4E76-88EA-6F6D73ABF127}"/>
              </a:ext>
            </a:extLst>
          </p:cNvPr>
          <p:cNvSpPr txBox="1"/>
          <p:nvPr/>
        </p:nvSpPr>
        <p:spPr>
          <a:xfrm>
            <a:off x="3057842" y="4267195"/>
            <a:ext cx="6071415" cy="461665"/>
          </a:xfrm>
          <a:prstGeom prst="rect">
            <a:avLst/>
          </a:prstGeom>
          <a:noFill/>
        </p:spPr>
        <p:txBody>
          <a:bodyPr wrap="square" rtlCol="0">
            <a:spAutoFit/>
          </a:bodyPr>
          <a:lstStyle/>
          <a:p>
            <a:pPr algn="ctr"/>
            <a:r>
              <a:rPr lang="en-US" sz="2400" b="1" u="sng" dirty="0"/>
              <a:t>What does this mean…what is the “so what”</a:t>
            </a:r>
            <a:endParaRPr lang="en-US" u="sng" dirty="0"/>
          </a:p>
        </p:txBody>
      </p:sp>
      <p:sp>
        <p:nvSpPr>
          <p:cNvPr id="16" name="TextBox 15">
            <a:extLst>
              <a:ext uri="{FF2B5EF4-FFF2-40B4-BE49-F238E27FC236}">
                <a16:creationId xmlns:a16="http://schemas.microsoft.com/office/drawing/2014/main" id="{103E80B5-FF35-4DDF-BBD4-F4AFEDA7DDE6}"/>
              </a:ext>
            </a:extLst>
          </p:cNvPr>
          <p:cNvSpPr txBox="1"/>
          <p:nvPr/>
        </p:nvSpPr>
        <p:spPr>
          <a:xfrm>
            <a:off x="604548" y="4789680"/>
            <a:ext cx="11257341" cy="923330"/>
          </a:xfrm>
          <a:prstGeom prst="rect">
            <a:avLst/>
          </a:prstGeom>
          <a:noFill/>
        </p:spPr>
        <p:txBody>
          <a:bodyPr wrap="square" rtlCol="0">
            <a:spAutoFit/>
          </a:bodyPr>
          <a:lstStyle/>
          <a:p>
            <a:pPr marL="285744" indent="-285744">
              <a:buFont typeface="Courier New" panose="02070309020205020404" pitchFamily="49" charset="0"/>
              <a:buChar char="o"/>
            </a:pPr>
            <a:r>
              <a:rPr lang="en-US" dirty="0"/>
              <a:t>The HOA’s primary responsibility is the protection of the neighborhood and neighborhood property values. </a:t>
            </a:r>
          </a:p>
          <a:p>
            <a:pPr marL="285744" indent="-285744">
              <a:buFont typeface="Courier New" panose="02070309020205020404" pitchFamily="49" charset="0"/>
              <a:buChar char="o"/>
            </a:pPr>
            <a:r>
              <a:rPr lang="en-US" dirty="0"/>
              <a:t>Fewer volunteers means less control over the neighborhoods well being by the residents themselves</a:t>
            </a:r>
          </a:p>
          <a:p>
            <a:pPr marL="285744" indent="-285744">
              <a:buFont typeface="Courier New" panose="02070309020205020404" pitchFamily="49" charset="0"/>
              <a:buChar char="o"/>
            </a:pPr>
            <a:r>
              <a:rPr lang="en-US" dirty="0"/>
              <a:t>Longer reaction times to issues that surface throughout the year.</a:t>
            </a:r>
          </a:p>
        </p:txBody>
      </p:sp>
    </p:spTree>
    <p:extLst>
      <p:ext uri="{BB962C8B-B14F-4D97-AF65-F5344CB8AC3E}">
        <p14:creationId xmlns:p14="http://schemas.microsoft.com/office/powerpoint/2010/main" val="3654032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9" name="TextBox 8">
            <a:extLst>
              <a:ext uri="{FF2B5EF4-FFF2-40B4-BE49-F238E27FC236}">
                <a16:creationId xmlns:a16="http://schemas.microsoft.com/office/drawing/2014/main" id="{F4546EA2-CDAB-4E05-9BF4-E23451375956}"/>
              </a:ext>
            </a:extLst>
          </p:cNvPr>
          <p:cNvSpPr txBox="1"/>
          <p:nvPr/>
        </p:nvSpPr>
        <p:spPr>
          <a:xfrm>
            <a:off x="3171530" y="304801"/>
            <a:ext cx="5872671" cy="523220"/>
          </a:xfrm>
          <a:prstGeom prst="rect">
            <a:avLst/>
          </a:prstGeom>
          <a:noFill/>
        </p:spPr>
        <p:txBody>
          <a:bodyPr wrap="square" rtlCol="0">
            <a:spAutoFit/>
          </a:bodyPr>
          <a:lstStyle/>
          <a:p>
            <a:pPr algn="ctr" defTabSz="914377">
              <a:defRPr/>
            </a:pPr>
            <a:r>
              <a:rPr lang="en-US" sz="2800" b="1" dirty="0">
                <a:solidFill>
                  <a:prstClr val="black"/>
                </a:solidFill>
                <a:latin typeface="Calibri" panose="020F0502020204030204"/>
              </a:rPr>
              <a:t>Running Man Community Association</a:t>
            </a:r>
          </a:p>
        </p:txBody>
      </p:sp>
      <p:sp>
        <p:nvSpPr>
          <p:cNvPr id="12" name="TextBox 11">
            <a:extLst>
              <a:ext uri="{FF2B5EF4-FFF2-40B4-BE49-F238E27FC236}">
                <a16:creationId xmlns:a16="http://schemas.microsoft.com/office/drawing/2014/main" id="{C044ACC1-4CDD-4719-BE25-33BF7BA61B75}"/>
              </a:ext>
            </a:extLst>
          </p:cNvPr>
          <p:cNvSpPr txBox="1"/>
          <p:nvPr/>
        </p:nvSpPr>
        <p:spPr>
          <a:xfrm>
            <a:off x="3618281" y="1356859"/>
            <a:ext cx="5186506" cy="461665"/>
          </a:xfrm>
          <a:prstGeom prst="rect">
            <a:avLst/>
          </a:prstGeom>
          <a:noFill/>
        </p:spPr>
        <p:txBody>
          <a:bodyPr wrap="square" rtlCol="0">
            <a:spAutoFit/>
          </a:bodyPr>
          <a:lstStyle/>
          <a:p>
            <a:pPr algn="ctr"/>
            <a:r>
              <a:rPr lang="en-US" sz="2400" b="1" u="sng" dirty="0"/>
              <a:t>Volunteer Opportunities</a:t>
            </a:r>
            <a:r>
              <a:rPr lang="en-US" u="sng" dirty="0"/>
              <a:t> </a:t>
            </a:r>
          </a:p>
        </p:txBody>
      </p:sp>
      <p:sp>
        <p:nvSpPr>
          <p:cNvPr id="13" name="TextBox 12">
            <a:extLst>
              <a:ext uri="{FF2B5EF4-FFF2-40B4-BE49-F238E27FC236}">
                <a16:creationId xmlns:a16="http://schemas.microsoft.com/office/drawing/2014/main" id="{B5A80224-4A64-47CF-BC0C-5DC21085206F}"/>
              </a:ext>
            </a:extLst>
          </p:cNvPr>
          <p:cNvSpPr txBox="1"/>
          <p:nvPr/>
        </p:nvSpPr>
        <p:spPr>
          <a:xfrm>
            <a:off x="602460" y="1854701"/>
            <a:ext cx="11257341" cy="1477328"/>
          </a:xfrm>
          <a:prstGeom prst="rect">
            <a:avLst/>
          </a:prstGeom>
          <a:noFill/>
        </p:spPr>
        <p:txBody>
          <a:bodyPr wrap="square" rtlCol="0">
            <a:spAutoFit/>
          </a:bodyPr>
          <a:lstStyle/>
          <a:p>
            <a:pPr marL="285744" indent="-285744">
              <a:buFont typeface="Courier New" panose="02070309020205020404" pitchFamily="49" charset="0"/>
              <a:buChar char="o"/>
            </a:pPr>
            <a:r>
              <a:rPr lang="en-US" dirty="0"/>
              <a:t>You can still serve the community in other capacities without being on the HOA Board.</a:t>
            </a:r>
          </a:p>
          <a:p>
            <a:pPr marL="285744" indent="-285744">
              <a:buFont typeface="Courier New" panose="02070309020205020404" pitchFamily="49" charset="0"/>
              <a:buChar char="o"/>
            </a:pPr>
            <a:endParaRPr lang="en-US" dirty="0"/>
          </a:p>
          <a:p>
            <a:pPr marL="285750" indent="-285750">
              <a:buFont typeface="Wingdings" panose="05000000000000000000" pitchFamily="2" charset="2"/>
              <a:buChar char="ü"/>
            </a:pPr>
            <a:r>
              <a:rPr lang="en-US" dirty="0"/>
              <a:t>Neighborhood Garage Sale Coordinator</a:t>
            </a:r>
          </a:p>
          <a:p>
            <a:pPr marL="285750" indent="-285750">
              <a:buFont typeface="Wingdings" panose="05000000000000000000" pitchFamily="2" charset="2"/>
              <a:buChar char="ü"/>
            </a:pPr>
            <a:r>
              <a:rPr lang="en-US" dirty="0"/>
              <a:t>Neighborhood Welcome Coordinator</a:t>
            </a:r>
          </a:p>
          <a:p>
            <a:pPr marL="285750" indent="-285750">
              <a:buFont typeface="Wingdings" panose="05000000000000000000" pitchFamily="2" charset="2"/>
              <a:buChar char="ü"/>
            </a:pPr>
            <a:r>
              <a:rPr lang="en-US" dirty="0"/>
              <a:t>Project Officer supporting a Director Landscape/Common Area Director</a:t>
            </a:r>
          </a:p>
        </p:txBody>
      </p:sp>
    </p:spTree>
    <p:extLst>
      <p:ext uri="{BB962C8B-B14F-4D97-AF65-F5344CB8AC3E}">
        <p14:creationId xmlns:p14="http://schemas.microsoft.com/office/powerpoint/2010/main" val="1378085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grpSp>
      <p:sp>
        <p:nvSpPr>
          <p:cNvPr id="9" name="TextBox 8">
            <a:extLst>
              <a:ext uri="{FF2B5EF4-FFF2-40B4-BE49-F238E27FC236}">
                <a16:creationId xmlns:a16="http://schemas.microsoft.com/office/drawing/2014/main" id="{D6A7FC70-F44C-4129-8D35-E16EC2BB0F88}"/>
              </a:ext>
            </a:extLst>
          </p:cNvPr>
          <p:cNvSpPr txBox="1"/>
          <p:nvPr/>
        </p:nvSpPr>
        <p:spPr>
          <a:xfrm>
            <a:off x="3365500" y="304800"/>
            <a:ext cx="5486400" cy="523220"/>
          </a:xfrm>
          <a:prstGeom prst="rect">
            <a:avLst/>
          </a:prstGeom>
          <a:noFill/>
        </p:spPr>
        <p:txBody>
          <a:bodyPr wrap="square" rtlCol="0">
            <a:spAutoFit/>
          </a:bodyPr>
          <a:lstStyle/>
          <a:p>
            <a:pPr algn="ctr"/>
            <a:r>
              <a:rPr lang="en-US" sz="2800" dirty="0"/>
              <a:t>ELECTION OF OFFICERS</a:t>
            </a:r>
          </a:p>
        </p:txBody>
      </p:sp>
      <p:sp>
        <p:nvSpPr>
          <p:cNvPr id="2" name="TextBox 1">
            <a:extLst>
              <a:ext uri="{FF2B5EF4-FFF2-40B4-BE49-F238E27FC236}">
                <a16:creationId xmlns:a16="http://schemas.microsoft.com/office/drawing/2014/main" id="{B47442E3-206F-4BCC-941D-E852223E23BC}"/>
              </a:ext>
            </a:extLst>
          </p:cNvPr>
          <p:cNvSpPr txBox="1"/>
          <p:nvPr/>
        </p:nvSpPr>
        <p:spPr>
          <a:xfrm>
            <a:off x="1484740" y="1342928"/>
            <a:ext cx="8864600" cy="5447645"/>
          </a:xfrm>
          <a:prstGeom prst="rect">
            <a:avLst/>
          </a:prstGeom>
          <a:noFill/>
        </p:spPr>
        <p:txBody>
          <a:bodyPr wrap="square" rtlCol="0">
            <a:spAutoFit/>
          </a:bodyPr>
          <a:lstStyle/>
          <a:p>
            <a:pPr marL="285744" indent="-285744">
              <a:buFont typeface="Wingdings" panose="05000000000000000000" pitchFamily="2" charset="2"/>
              <a:buChar char="Ø"/>
            </a:pPr>
            <a:r>
              <a:rPr lang="en-US" sz="3200" dirty="0"/>
              <a:t>Current Nominees</a:t>
            </a:r>
          </a:p>
          <a:p>
            <a:pPr lvl="1"/>
            <a:endParaRPr lang="en-US" sz="2000" dirty="0"/>
          </a:p>
          <a:p>
            <a:pPr lvl="1"/>
            <a:endParaRPr lang="en-US" sz="2000" dirty="0"/>
          </a:p>
          <a:p>
            <a:pPr lvl="1"/>
            <a:endParaRPr lang="en-US" sz="2000" dirty="0"/>
          </a:p>
          <a:p>
            <a:pPr marL="285744" indent="-285744">
              <a:buFont typeface="Wingdings" panose="05000000000000000000" pitchFamily="2" charset="2"/>
              <a:buChar char="Ø"/>
            </a:pPr>
            <a:endParaRPr lang="en-US" sz="3200" dirty="0"/>
          </a:p>
          <a:p>
            <a:pPr marL="285744" indent="-285744">
              <a:buFont typeface="Wingdings" panose="05000000000000000000" pitchFamily="2" charset="2"/>
              <a:buChar char="Ø"/>
            </a:pPr>
            <a:endParaRPr lang="en-US" sz="3200" dirty="0"/>
          </a:p>
          <a:p>
            <a:pPr marL="285744" indent="-285744">
              <a:buFont typeface="Wingdings" panose="05000000000000000000" pitchFamily="2" charset="2"/>
              <a:buChar char="Ø"/>
            </a:pPr>
            <a:endParaRPr lang="en-US" sz="3200" dirty="0"/>
          </a:p>
          <a:p>
            <a:pPr marL="285744" indent="-285744">
              <a:buFont typeface="Wingdings" panose="05000000000000000000" pitchFamily="2" charset="2"/>
              <a:buChar char="Ø"/>
            </a:pPr>
            <a:endParaRPr lang="en-US" sz="3200" dirty="0"/>
          </a:p>
          <a:p>
            <a:pPr marL="285744" indent="-285744">
              <a:buFont typeface="Wingdings" panose="05000000000000000000" pitchFamily="2" charset="2"/>
              <a:buChar char="Ø"/>
            </a:pPr>
            <a:r>
              <a:rPr lang="en-US" sz="3200" dirty="0"/>
              <a:t>Nominations from the Neighborhood – If you’re interested in joining the CY2024 RM HOA Board please let us know.</a:t>
            </a:r>
          </a:p>
          <a:p>
            <a:pPr marL="285744" indent="-285744">
              <a:buFont typeface="Wingdings" panose="05000000000000000000" pitchFamily="2" charset="2"/>
              <a:buChar char="Ø"/>
            </a:pPr>
            <a:r>
              <a:rPr lang="en-US" sz="3200" dirty="0"/>
              <a:t>Vote</a:t>
            </a:r>
          </a:p>
        </p:txBody>
      </p:sp>
      <p:sp>
        <p:nvSpPr>
          <p:cNvPr id="3" name="TextBox 2">
            <a:extLst>
              <a:ext uri="{FF2B5EF4-FFF2-40B4-BE49-F238E27FC236}">
                <a16:creationId xmlns:a16="http://schemas.microsoft.com/office/drawing/2014/main" id="{6B2CC06E-9D59-4197-BDCE-D6D8CDF219E9}"/>
              </a:ext>
            </a:extLst>
          </p:cNvPr>
          <p:cNvSpPr txBox="1"/>
          <p:nvPr/>
        </p:nvSpPr>
        <p:spPr>
          <a:xfrm>
            <a:off x="2162574" y="3578320"/>
            <a:ext cx="3933426" cy="646331"/>
          </a:xfrm>
          <a:prstGeom prst="rect">
            <a:avLst/>
          </a:prstGeom>
          <a:noFill/>
        </p:spPr>
        <p:txBody>
          <a:bodyPr wrap="square" rtlCol="0">
            <a:spAutoFit/>
          </a:bodyPr>
          <a:lstStyle/>
          <a:p>
            <a:pPr marL="285744" indent="-285744">
              <a:buFont typeface="Arial" panose="020B0604020202020204" pitchFamily="34" charset="0"/>
              <a:buChar char="•"/>
            </a:pPr>
            <a:r>
              <a:rPr lang="en-US" b="1" dirty="0"/>
              <a:t>OPEN - Treasurer</a:t>
            </a:r>
          </a:p>
          <a:p>
            <a:pPr marL="285744" indent="-285744">
              <a:buFont typeface="Arial" panose="020B0604020202020204" pitchFamily="34" charset="0"/>
              <a:buChar char="•"/>
            </a:pPr>
            <a:r>
              <a:rPr lang="en-US" b="1" dirty="0"/>
              <a:t>OPEN - Landscaping</a:t>
            </a:r>
          </a:p>
        </p:txBody>
      </p:sp>
      <p:sp>
        <p:nvSpPr>
          <p:cNvPr id="10" name="TextBox 9">
            <a:extLst>
              <a:ext uri="{FF2B5EF4-FFF2-40B4-BE49-F238E27FC236}">
                <a16:creationId xmlns:a16="http://schemas.microsoft.com/office/drawing/2014/main" id="{E0DD407C-4CB5-4639-AAF0-9073202471CC}"/>
              </a:ext>
            </a:extLst>
          </p:cNvPr>
          <p:cNvSpPr txBox="1"/>
          <p:nvPr/>
        </p:nvSpPr>
        <p:spPr>
          <a:xfrm>
            <a:off x="2162574" y="1940529"/>
            <a:ext cx="2630652" cy="1754326"/>
          </a:xfrm>
          <a:prstGeom prst="rect">
            <a:avLst/>
          </a:prstGeom>
          <a:noFill/>
        </p:spPr>
        <p:txBody>
          <a:bodyPr wrap="square" rtlCol="0">
            <a:spAutoFit/>
          </a:bodyPr>
          <a:lstStyle/>
          <a:p>
            <a:pPr marL="285744" indent="-285744">
              <a:buFont typeface="Arial" panose="020B0604020202020204" pitchFamily="34" charset="0"/>
              <a:buChar char="•"/>
            </a:pPr>
            <a:r>
              <a:rPr lang="en-US" dirty="0"/>
              <a:t>Eric Todhunter</a:t>
            </a:r>
          </a:p>
          <a:p>
            <a:pPr marL="285744" indent="-285744">
              <a:buFont typeface="Arial" panose="020B0604020202020204" pitchFamily="34" charset="0"/>
              <a:buChar char="•"/>
            </a:pPr>
            <a:r>
              <a:rPr lang="en-US" dirty="0"/>
              <a:t>Jon Waechter</a:t>
            </a:r>
          </a:p>
          <a:p>
            <a:pPr marL="285744" indent="-285744">
              <a:buFont typeface="Arial" panose="020B0604020202020204" pitchFamily="34" charset="0"/>
              <a:buChar char="•"/>
            </a:pPr>
            <a:r>
              <a:rPr lang="en-US" dirty="0"/>
              <a:t>Kyle </a:t>
            </a:r>
            <a:r>
              <a:rPr lang="en-US" dirty="0" err="1"/>
              <a:t>Aulenbach</a:t>
            </a:r>
            <a:endParaRPr lang="en-US" dirty="0"/>
          </a:p>
          <a:p>
            <a:pPr marL="285744" indent="-285744">
              <a:buFont typeface="Arial" panose="020B0604020202020204" pitchFamily="34" charset="0"/>
              <a:buChar char="•"/>
            </a:pPr>
            <a:r>
              <a:rPr lang="en-US" dirty="0"/>
              <a:t>James Wright</a:t>
            </a:r>
          </a:p>
          <a:p>
            <a:pPr marL="285744" indent="-285744">
              <a:buFont typeface="Arial" panose="020B0604020202020204" pitchFamily="34" charset="0"/>
              <a:buChar char="•"/>
            </a:pPr>
            <a:r>
              <a:rPr lang="en-US" dirty="0"/>
              <a:t>Allison Rockwell</a:t>
            </a:r>
          </a:p>
          <a:p>
            <a:pPr marL="285744" indent="-285744">
              <a:buFont typeface="Arial" panose="020B0604020202020204" pitchFamily="34" charset="0"/>
              <a:buChar char="•"/>
            </a:pPr>
            <a:r>
              <a:rPr lang="en-US" dirty="0"/>
              <a:t>David Glover</a:t>
            </a:r>
          </a:p>
        </p:txBody>
      </p:sp>
    </p:spTree>
    <p:extLst>
      <p:ext uri="{BB962C8B-B14F-4D97-AF65-F5344CB8AC3E}">
        <p14:creationId xmlns:p14="http://schemas.microsoft.com/office/powerpoint/2010/main" val="183183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2"/>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0840269-4279-4C6D-A3BB-E11FDB3C3AA6}"/>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COMMUNICATIONS/ WEBMASTER </a:t>
            </a:r>
          </a:p>
        </p:txBody>
      </p:sp>
      <p:sp>
        <p:nvSpPr>
          <p:cNvPr id="10" name="TextBox 9">
            <a:extLst>
              <a:ext uri="{FF2B5EF4-FFF2-40B4-BE49-F238E27FC236}">
                <a16:creationId xmlns:a16="http://schemas.microsoft.com/office/drawing/2014/main" id="{1317152A-5EBA-468A-9517-C00B4CA8802B}"/>
              </a:ext>
            </a:extLst>
          </p:cNvPr>
          <p:cNvSpPr txBox="1"/>
          <p:nvPr/>
        </p:nvSpPr>
        <p:spPr>
          <a:xfrm>
            <a:off x="2933700" y="2209800"/>
            <a:ext cx="6438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Allison Rockwell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p:txBody>
      </p:sp>
    </p:spTree>
    <p:extLst>
      <p:ext uri="{BB962C8B-B14F-4D97-AF65-F5344CB8AC3E}">
        <p14:creationId xmlns:p14="http://schemas.microsoft.com/office/powerpoint/2010/main" val="322642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2"/>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a:ea typeface="+mn-ea"/>
                <a:cs typeface="+mn-cs"/>
              </a:endParaRPr>
            </a:p>
          </p:txBody>
        </p:sp>
      </p:grpSp>
      <p:sp>
        <p:nvSpPr>
          <p:cNvPr id="9" name="TextBox 8">
            <a:extLst>
              <a:ext uri="{FF2B5EF4-FFF2-40B4-BE49-F238E27FC236}">
                <a16:creationId xmlns:a16="http://schemas.microsoft.com/office/drawing/2014/main" id="{70840269-4279-4C6D-A3BB-E11FDB3C3AA6}"/>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COMMUNICATIONS/ WEBMASTER </a:t>
            </a:r>
          </a:p>
        </p:txBody>
      </p:sp>
      <p:sp>
        <p:nvSpPr>
          <p:cNvPr id="10" name="TextBox 9">
            <a:extLst>
              <a:ext uri="{FF2B5EF4-FFF2-40B4-BE49-F238E27FC236}">
                <a16:creationId xmlns:a16="http://schemas.microsoft.com/office/drawing/2014/main" id="{8E55B09F-C576-4E6D-AAE4-1DF447E866F9}"/>
              </a:ext>
            </a:extLst>
          </p:cNvPr>
          <p:cNvSpPr txBox="1"/>
          <p:nvPr/>
        </p:nvSpPr>
        <p:spPr>
          <a:xfrm>
            <a:off x="550878" y="1939722"/>
            <a:ext cx="10941048" cy="24622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Communications position is responsible for maintaining the Running Man Website and posting Neighborhood Watch alerts. These alerts are posted to the Running Man Nextdoor.com website</a:t>
            </a:r>
          </a:p>
          <a:p>
            <a:pPr marL="285750" marR="0" lvl="0" indent="-285750" algn="l" defTabSz="914400" rtl="0" eaLnBrk="1" fontAlgn="auto" latinLnBrk="0" hangingPunct="1">
              <a:lnSpc>
                <a:spcPct val="100000"/>
              </a:lnSpc>
              <a:spcBef>
                <a:spcPts val="600"/>
              </a:spcBef>
              <a:spcAft>
                <a:spcPts val="60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Running Man website, runningmancommunity.com, was designed by RM resident Melissa James of Creative Copy. The website combines the RMCA, RMRA, and swim team information, making it easy to find exactly what you are looking for.</a:t>
            </a:r>
          </a:p>
        </p:txBody>
      </p:sp>
      <p:sp>
        <p:nvSpPr>
          <p:cNvPr id="11" name="TextBox 10">
            <a:extLst>
              <a:ext uri="{FF2B5EF4-FFF2-40B4-BE49-F238E27FC236}">
                <a16:creationId xmlns:a16="http://schemas.microsoft.com/office/drawing/2014/main" id="{6D962604-8A1E-4B3B-93B8-895838B66915}"/>
              </a:ext>
            </a:extLst>
          </p:cNvPr>
          <p:cNvSpPr txBox="1"/>
          <p:nvPr/>
        </p:nvSpPr>
        <p:spPr>
          <a:xfrm>
            <a:off x="4267200" y="1391256"/>
            <a:ext cx="3657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Key Points</a:t>
            </a:r>
          </a:p>
        </p:txBody>
      </p:sp>
    </p:spTree>
    <p:extLst>
      <p:ext uri="{BB962C8B-B14F-4D97-AF65-F5344CB8AC3E}">
        <p14:creationId xmlns:p14="http://schemas.microsoft.com/office/powerpoint/2010/main" val="31933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3"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a:endParaRPr>
            </a:p>
          </p:txBody>
        </p:sp>
      </p:grpSp>
      <p:sp>
        <p:nvSpPr>
          <p:cNvPr id="9" name="TextBox 8">
            <a:extLst>
              <a:ext uri="{FF2B5EF4-FFF2-40B4-BE49-F238E27FC236}">
                <a16:creationId xmlns:a16="http://schemas.microsoft.com/office/drawing/2014/main" id="{70840269-4279-4C6D-A3BB-E11FDB3C3AA6}"/>
              </a:ext>
            </a:extLst>
          </p:cNvPr>
          <p:cNvSpPr txBox="1"/>
          <p:nvPr/>
        </p:nvSpPr>
        <p:spPr>
          <a:xfrm>
            <a:off x="3365500" y="304801"/>
            <a:ext cx="5486400" cy="523220"/>
          </a:xfrm>
          <a:prstGeom prst="rect">
            <a:avLst/>
          </a:prstGeom>
          <a:noFill/>
        </p:spPr>
        <p:txBody>
          <a:bodyPr wrap="square" rtlCol="0">
            <a:spAutoFit/>
          </a:bodyPr>
          <a:lstStyle/>
          <a:p>
            <a:pPr algn="ctr" defTabSz="914377">
              <a:defRPr/>
            </a:pPr>
            <a:r>
              <a:rPr lang="en-US" sz="2800" dirty="0">
                <a:solidFill>
                  <a:prstClr val="black"/>
                </a:solidFill>
                <a:latin typeface="Calibri"/>
              </a:rPr>
              <a:t>COMMUNICATIONS/ WEBMASTER </a:t>
            </a:r>
          </a:p>
        </p:txBody>
      </p:sp>
      <p:sp>
        <p:nvSpPr>
          <p:cNvPr id="11" name="TextBox 10">
            <a:extLst>
              <a:ext uri="{FF2B5EF4-FFF2-40B4-BE49-F238E27FC236}">
                <a16:creationId xmlns:a16="http://schemas.microsoft.com/office/drawing/2014/main" id="{285B4EA2-2866-4A70-B68F-0F21B2B64DEF}"/>
              </a:ext>
            </a:extLst>
          </p:cNvPr>
          <p:cNvSpPr txBox="1"/>
          <p:nvPr/>
        </p:nvSpPr>
        <p:spPr>
          <a:xfrm>
            <a:off x="1163134" y="1439707"/>
            <a:ext cx="9928079" cy="584775"/>
          </a:xfrm>
          <a:prstGeom prst="rect">
            <a:avLst/>
          </a:prstGeom>
          <a:noFill/>
        </p:spPr>
        <p:txBody>
          <a:bodyPr wrap="square" rtlCol="0">
            <a:spAutoFit/>
          </a:bodyPr>
          <a:lstStyle/>
          <a:p>
            <a:pPr algn="ctr" defTabSz="914377">
              <a:defRPr/>
            </a:pPr>
            <a:r>
              <a:rPr lang="en-US" sz="3200" b="1" dirty="0">
                <a:solidFill>
                  <a:prstClr val="black"/>
                </a:solidFill>
                <a:latin typeface="Calibri"/>
              </a:rPr>
              <a:t>WEBSITE:  https://www.runningmancommunity.org/</a:t>
            </a:r>
          </a:p>
        </p:txBody>
      </p:sp>
      <p:pic>
        <p:nvPicPr>
          <p:cNvPr id="3" name="Picture 2">
            <a:extLst>
              <a:ext uri="{FF2B5EF4-FFF2-40B4-BE49-F238E27FC236}">
                <a16:creationId xmlns:a16="http://schemas.microsoft.com/office/drawing/2014/main" id="{CD8FB13E-E2E1-4552-8912-AEF3294B128E}"/>
              </a:ext>
            </a:extLst>
          </p:cNvPr>
          <p:cNvPicPr>
            <a:picLocks noChangeAspect="1"/>
          </p:cNvPicPr>
          <p:nvPr/>
        </p:nvPicPr>
        <p:blipFill>
          <a:blip r:embed="rId4"/>
          <a:stretch>
            <a:fillRect/>
          </a:stretch>
        </p:blipFill>
        <p:spPr>
          <a:xfrm>
            <a:off x="2348521" y="2041709"/>
            <a:ext cx="7557305" cy="4226553"/>
          </a:xfrm>
          <a:prstGeom prst="rect">
            <a:avLst/>
          </a:prstGeom>
        </p:spPr>
      </p:pic>
      <p:sp>
        <p:nvSpPr>
          <p:cNvPr id="12" name="TextBox 11">
            <a:extLst>
              <a:ext uri="{FF2B5EF4-FFF2-40B4-BE49-F238E27FC236}">
                <a16:creationId xmlns:a16="http://schemas.microsoft.com/office/drawing/2014/main" id="{33B5C7BA-95F0-4CDF-B004-699CA0DF521B}"/>
              </a:ext>
            </a:extLst>
          </p:cNvPr>
          <p:cNvSpPr txBox="1"/>
          <p:nvPr/>
        </p:nvSpPr>
        <p:spPr>
          <a:xfrm>
            <a:off x="117988" y="6390373"/>
            <a:ext cx="4893134" cy="646331"/>
          </a:xfrm>
          <a:prstGeom prst="rect">
            <a:avLst/>
          </a:prstGeom>
          <a:noFill/>
        </p:spPr>
        <p:txBody>
          <a:bodyPr wrap="none" rtlCol="0">
            <a:spAutoFit/>
          </a:bodyPr>
          <a:lstStyle/>
          <a:p>
            <a:pPr defTabSz="914377">
              <a:defRPr/>
            </a:pPr>
            <a:r>
              <a:rPr lang="en-US" u="sng" dirty="0">
                <a:solidFill>
                  <a:prstClr val="black"/>
                </a:solidFill>
                <a:latin typeface="Calibri"/>
              </a:rPr>
              <a:t>Contact Webmaster:</a:t>
            </a:r>
            <a:r>
              <a:rPr lang="en-US" dirty="0">
                <a:solidFill>
                  <a:prstClr val="black"/>
                </a:solidFill>
                <a:latin typeface="Calibri"/>
              </a:rPr>
              <a:t>  </a:t>
            </a:r>
            <a:r>
              <a:rPr lang="en-US" dirty="0">
                <a:solidFill>
                  <a:prstClr val="black"/>
                </a:solidFill>
                <a:latin typeface="Calibri"/>
                <a:hlinkClick r:id="rId5"/>
              </a:rPr>
              <a:t>runningmanhoa@gmail.com</a:t>
            </a:r>
            <a:endParaRPr lang="en-US" dirty="0">
              <a:solidFill>
                <a:prstClr val="black"/>
              </a:solidFill>
              <a:latin typeface="Calibri"/>
            </a:endParaRPr>
          </a:p>
          <a:p>
            <a:pPr defTabSz="914377">
              <a:defRPr/>
            </a:pPr>
            <a:endParaRPr lang="en-US" dirty="0">
              <a:solidFill>
                <a:prstClr val="black"/>
              </a:solidFill>
              <a:latin typeface="Calibri"/>
            </a:endParaRPr>
          </a:p>
        </p:txBody>
      </p:sp>
    </p:spTree>
    <p:extLst>
      <p:ext uri="{BB962C8B-B14F-4D97-AF65-F5344CB8AC3E}">
        <p14:creationId xmlns:p14="http://schemas.microsoft.com/office/powerpoint/2010/main" val="1472682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grpSp>
      <p:sp>
        <p:nvSpPr>
          <p:cNvPr id="9" name="TextBox 8">
            <a:extLst>
              <a:ext uri="{FF2B5EF4-FFF2-40B4-BE49-F238E27FC236}">
                <a16:creationId xmlns:a16="http://schemas.microsoft.com/office/drawing/2014/main" id="{D6A7FC70-F44C-4129-8D35-E16EC2BB0F88}"/>
              </a:ext>
            </a:extLst>
          </p:cNvPr>
          <p:cNvSpPr txBox="1"/>
          <p:nvPr/>
        </p:nvSpPr>
        <p:spPr>
          <a:xfrm>
            <a:off x="3365500" y="304801"/>
            <a:ext cx="5486400" cy="523220"/>
          </a:xfrm>
          <a:prstGeom prst="rect">
            <a:avLst/>
          </a:prstGeom>
          <a:noFill/>
        </p:spPr>
        <p:txBody>
          <a:bodyPr wrap="square" rtlCol="0">
            <a:spAutoFit/>
          </a:bodyPr>
          <a:lstStyle/>
          <a:p>
            <a:pPr algn="ctr"/>
            <a:r>
              <a:rPr lang="en-US" sz="2800" dirty="0"/>
              <a:t>York County Representative</a:t>
            </a:r>
          </a:p>
        </p:txBody>
      </p:sp>
      <p:sp>
        <p:nvSpPr>
          <p:cNvPr id="2" name="TextBox 1">
            <a:extLst>
              <a:ext uri="{FF2B5EF4-FFF2-40B4-BE49-F238E27FC236}">
                <a16:creationId xmlns:a16="http://schemas.microsoft.com/office/drawing/2014/main" id="{A79ED4C3-12FF-4C69-8981-8180E1DFC22B}"/>
              </a:ext>
            </a:extLst>
          </p:cNvPr>
          <p:cNvSpPr txBox="1"/>
          <p:nvPr/>
        </p:nvSpPr>
        <p:spPr>
          <a:xfrm>
            <a:off x="1484740" y="1892301"/>
            <a:ext cx="8864600" cy="3354765"/>
          </a:xfrm>
          <a:prstGeom prst="rect">
            <a:avLst/>
          </a:prstGeom>
          <a:noFill/>
        </p:spPr>
        <p:txBody>
          <a:bodyPr wrap="square" rtlCol="0">
            <a:spAutoFit/>
          </a:bodyPr>
          <a:lstStyle/>
          <a:p>
            <a:pPr algn="ctr"/>
            <a:r>
              <a:rPr lang="en-US" sz="6000" b="1" dirty="0"/>
              <a:t>Tom Shepperd</a:t>
            </a:r>
          </a:p>
          <a:p>
            <a:pPr algn="ctr"/>
            <a:r>
              <a:rPr lang="en-US" sz="3200" dirty="0"/>
              <a:t>District 5 Representative</a:t>
            </a:r>
          </a:p>
          <a:p>
            <a:pPr algn="ctr"/>
            <a:r>
              <a:rPr lang="en-US" sz="3200" dirty="0"/>
              <a:t>York County Board of Supervisors</a:t>
            </a:r>
          </a:p>
          <a:p>
            <a:pPr algn="ctr"/>
            <a:endParaRPr lang="en-US" sz="3200" dirty="0"/>
          </a:p>
          <a:p>
            <a:pPr algn="ctr"/>
            <a:r>
              <a:rPr lang="en-US" sz="2800" dirty="0">
                <a:hlinkClick r:id="rId3"/>
              </a:rPr>
              <a:t>shepperd@yorkcounty.gov</a:t>
            </a:r>
            <a:endParaRPr lang="en-US" sz="2800" dirty="0"/>
          </a:p>
          <a:p>
            <a:pPr algn="ctr"/>
            <a:r>
              <a:rPr lang="en-US" sz="2800" dirty="0"/>
              <a:t>(757)903-1875</a:t>
            </a:r>
          </a:p>
        </p:txBody>
      </p:sp>
    </p:spTree>
    <p:extLst>
      <p:ext uri="{BB962C8B-B14F-4D97-AF65-F5344CB8AC3E}">
        <p14:creationId xmlns:p14="http://schemas.microsoft.com/office/powerpoint/2010/main" val="564439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11CF034-65AD-4FE4-828A-00F7AC212B1B}"/>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TREASURER’S REPORT</a:t>
            </a:r>
          </a:p>
        </p:txBody>
      </p:sp>
      <p:sp>
        <p:nvSpPr>
          <p:cNvPr id="10" name="TextBox 9">
            <a:extLst>
              <a:ext uri="{FF2B5EF4-FFF2-40B4-BE49-F238E27FC236}">
                <a16:creationId xmlns:a16="http://schemas.microsoft.com/office/drawing/2014/main" id="{3FCCE346-6D4F-4815-B3E0-87209B521C84}"/>
              </a:ext>
            </a:extLst>
          </p:cNvPr>
          <p:cNvSpPr txBox="1"/>
          <p:nvPr/>
        </p:nvSpPr>
        <p:spPr>
          <a:xfrm>
            <a:off x="2882901" y="2644171"/>
            <a:ext cx="6438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GAIL ASTOR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Treasurer</a:t>
            </a:r>
          </a:p>
        </p:txBody>
      </p:sp>
    </p:spTree>
    <p:extLst>
      <p:ext uri="{BB962C8B-B14F-4D97-AF65-F5344CB8AC3E}">
        <p14:creationId xmlns:p14="http://schemas.microsoft.com/office/powerpoint/2010/main" val="1323092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11CF034-65AD-4FE4-828A-00F7AC212B1B}"/>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TREASURER’S REPORT</a:t>
            </a:r>
          </a:p>
        </p:txBody>
      </p:sp>
      <p:sp>
        <p:nvSpPr>
          <p:cNvPr id="16" name="TextBox 15">
            <a:extLst>
              <a:ext uri="{FF2B5EF4-FFF2-40B4-BE49-F238E27FC236}">
                <a16:creationId xmlns:a16="http://schemas.microsoft.com/office/drawing/2014/main" id="{20962D78-5294-4FC6-99AF-F3A70B5B42E5}"/>
              </a:ext>
            </a:extLst>
          </p:cNvPr>
          <p:cNvSpPr txBox="1"/>
          <p:nvPr/>
        </p:nvSpPr>
        <p:spPr>
          <a:xfrm>
            <a:off x="4409770" y="739532"/>
            <a:ext cx="333313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2023 Budget Status </a:t>
            </a:r>
          </a:p>
        </p:txBody>
      </p:sp>
      <p:sp>
        <p:nvSpPr>
          <p:cNvPr id="17" name="TextBox 16">
            <a:extLst>
              <a:ext uri="{FF2B5EF4-FFF2-40B4-BE49-F238E27FC236}">
                <a16:creationId xmlns:a16="http://schemas.microsoft.com/office/drawing/2014/main" id="{FBB94146-DFCC-41AA-86E2-47646C13B2EA}"/>
              </a:ext>
            </a:extLst>
          </p:cNvPr>
          <p:cNvSpPr txBox="1"/>
          <p:nvPr/>
        </p:nvSpPr>
        <p:spPr>
          <a:xfrm>
            <a:off x="10519427" y="6400801"/>
            <a:ext cx="1264532"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Page 1 of 3</a:t>
            </a:r>
          </a:p>
        </p:txBody>
      </p:sp>
      <p:pic>
        <p:nvPicPr>
          <p:cNvPr id="2" name="Picture 1">
            <a:extLst>
              <a:ext uri="{FF2B5EF4-FFF2-40B4-BE49-F238E27FC236}">
                <a16:creationId xmlns:a16="http://schemas.microsoft.com/office/drawing/2014/main" id="{884164BD-A8E9-4234-BB7A-751281CF4BAD}"/>
              </a:ext>
            </a:extLst>
          </p:cNvPr>
          <p:cNvPicPr>
            <a:picLocks noChangeAspect="1"/>
          </p:cNvPicPr>
          <p:nvPr/>
        </p:nvPicPr>
        <p:blipFill>
          <a:blip r:embed="rId3"/>
          <a:stretch>
            <a:fillRect/>
          </a:stretch>
        </p:blipFill>
        <p:spPr>
          <a:xfrm>
            <a:off x="646053" y="2163198"/>
            <a:ext cx="11137907" cy="3457231"/>
          </a:xfrm>
          <a:prstGeom prst="rect">
            <a:avLst/>
          </a:prstGeom>
        </p:spPr>
      </p:pic>
      <p:graphicFrame>
        <p:nvGraphicFramePr>
          <p:cNvPr id="3" name="Table 2">
            <a:extLst>
              <a:ext uri="{FF2B5EF4-FFF2-40B4-BE49-F238E27FC236}">
                <a16:creationId xmlns:a16="http://schemas.microsoft.com/office/drawing/2014/main" id="{6DBEC628-47A0-41E1-903E-D00172CD804D}"/>
              </a:ext>
            </a:extLst>
          </p:cNvPr>
          <p:cNvGraphicFramePr>
            <a:graphicFrameLocks noGrp="1"/>
          </p:cNvGraphicFramePr>
          <p:nvPr/>
        </p:nvGraphicFramePr>
        <p:xfrm>
          <a:off x="444885" y="1608392"/>
          <a:ext cx="11327630" cy="4069470"/>
        </p:xfrm>
        <a:graphic>
          <a:graphicData uri="http://schemas.openxmlformats.org/drawingml/2006/table">
            <a:tbl>
              <a:tblPr>
                <a:tableStyleId>{5C22544A-7EE6-4342-B048-85BDC9FD1C3A}</a:tableStyleId>
              </a:tblPr>
              <a:tblGrid>
                <a:gridCol w="7416739">
                  <a:extLst>
                    <a:ext uri="{9D8B030D-6E8A-4147-A177-3AD203B41FA5}">
                      <a16:colId xmlns:a16="http://schemas.microsoft.com/office/drawing/2014/main" val="2546353250"/>
                    </a:ext>
                  </a:extLst>
                </a:gridCol>
                <a:gridCol w="1555005">
                  <a:extLst>
                    <a:ext uri="{9D8B030D-6E8A-4147-A177-3AD203B41FA5}">
                      <a16:colId xmlns:a16="http://schemas.microsoft.com/office/drawing/2014/main" val="386000955"/>
                    </a:ext>
                  </a:extLst>
                </a:gridCol>
                <a:gridCol w="1535807">
                  <a:extLst>
                    <a:ext uri="{9D8B030D-6E8A-4147-A177-3AD203B41FA5}">
                      <a16:colId xmlns:a16="http://schemas.microsoft.com/office/drawing/2014/main" val="3531915599"/>
                    </a:ext>
                  </a:extLst>
                </a:gridCol>
                <a:gridCol w="820079">
                  <a:extLst>
                    <a:ext uri="{9D8B030D-6E8A-4147-A177-3AD203B41FA5}">
                      <a16:colId xmlns:a16="http://schemas.microsoft.com/office/drawing/2014/main" val="701593047"/>
                    </a:ext>
                  </a:extLst>
                </a:gridCol>
              </a:tblGrid>
              <a:tr h="456565">
                <a:tc>
                  <a:txBody>
                    <a:bodyPr/>
                    <a:lstStyle/>
                    <a:p>
                      <a:pPr algn="l" fontAlgn="b"/>
                      <a:r>
                        <a:rPr lang="en-US" sz="1500" b="1" u="none" strike="noStrike" dirty="0">
                          <a:effectLst/>
                        </a:rPr>
                        <a:t>INCOME</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1" u="none" strike="noStrike" dirty="0">
                          <a:effectLst/>
                        </a:rPr>
                        <a:t>2023 BUDGET</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1" u="none" strike="noStrike" dirty="0">
                          <a:effectLst/>
                        </a:rPr>
                        <a:t> JAN - NOV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en-US" sz="1500" b="1" u="none" strike="noStrike">
                          <a:effectLst/>
                        </a:rPr>
                        <a:t>% OF BUDGET</a:t>
                      </a:r>
                      <a:endParaRPr lang="en-US" sz="15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51329224"/>
                  </a:ext>
                </a:extLst>
              </a:tr>
              <a:tr h="512199">
                <a:tc>
                  <a:txBody>
                    <a:bodyPr/>
                    <a:lstStyle/>
                    <a:p>
                      <a:pPr algn="l" fontAlgn="b"/>
                      <a:r>
                        <a:rPr lang="en-US" sz="1500" b="1" u="none" strike="noStrike">
                          <a:effectLst/>
                        </a:rPr>
                        <a:t>          Architectural Fees</a:t>
                      </a:r>
                      <a:endParaRPr lang="en-US" sz="1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                 500.00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              825.00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1" u="none" strike="noStrike" dirty="0">
                          <a:effectLst/>
                        </a:rPr>
                        <a:t>165%</a:t>
                      </a:r>
                      <a:endParaRPr lang="en-US"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5719759"/>
                  </a:ext>
                </a:extLst>
              </a:tr>
              <a:tr h="507259">
                <a:tc>
                  <a:txBody>
                    <a:bodyPr/>
                    <a:lstStyle/>
                    <a:p>
                      <a:pPr algn="l" fontAlgn="b"/>
                      <a:r>
                        <a:rPr lang="en-US" sz="1500" b="1" u="none" strike="noStrike">
                          <a:effectLst/>
                        </a:rPr>
                        <a:t>          Disclosure (Home Owner) Packets</a:t>
                      </a:r>
                      <a:endParaRPr lang="en-US" sz="1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3000.00</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             1,900.00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1" u="none" strike="noStrike" dirty="0">
                          <a:effectLst/>
                        </a:rPr>
                        <a:t>63%</a:t>
                      </a:r>
                      <a:endParaRPr lang="en-US"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1936032"/>
                  </a:ext>
                </a:extLst>
              </a:tr>
              <a:tr h="512199">
                <a:tc>
                  <a:txBody>
                    <a:bodyPr/>
                    <a:lstStyle/>
                    <a:p>
                      <a:pPr algn="l" fontAlgn="b"/>
                      <a:r>
                        <a:rPr lang="es-ES" sz="1500" b="1" u="none" strike="noStrike" dirty="0">
                          <a:effectLst/>
                        </a:rPr>
                        <a:t>          </a:t>
                      </a:r>
                      <a:r>
                        <a:rPr lang="es-ES" sz="1500" b="1" u="none" strike="noStrike" dirty="0" err="1">
                          <a:effectLst/>
                        </a:rPr>
                        <a:t>Dues</a:t>
                      </a:r>
                      <a:r>
                        <a:rPr lang="es-ES" sz="1500" b="1" u="none" strike="noStrike" dirty="0">
                          <a:effectLst/>
                        </a:rPr>
                        <a:t>  ($210 x 589)      (588/589)</a:t>
                      </a:r>
                      <a:endParaRPr lang="es-E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a:effectLst/>
                        </a:rPr>
                        <a:t>            123,690.00 </a:t>
                      </a:r>
                      <a:endParaRPr lang="en-US" sz="1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        123,480.00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1" u="none" strike="noStrike" dirty="0">
                          <a:effectLst/>
                        </a:rPr>
                        <a:t>100%</a:t>
                      </a:r>
                      <a:endParaRPr lang="en-US"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3416527"/>
                  </a:ext>
                </a:extLst>
              </a:tr>
              <a:tr h="512199">
                <a:tc>
                  <a:txBody>
                    <a:bodyPr/>
                    <a:lstStyle/>
                    <a:p>
                      <a:pPr algn="l" fontAlgn="b"/>
                      <a:r>
                        <a:rPr lang="en-US" sz="1500" b="1" u="none" strike="noStrike" dirty="0">
                          <a:effectLst/>
                        </a:rPr>
                        <a:t>          DISH Network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8,400.00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i="0" u="none" strike="noStrike" dirty="0">
                          <a:solidFill>
                            <a:srgbClr val="000000"/>
                          </a:solidFill>
                          <a:effectLst/>
                          <a:latin typeface="Calibri" panose="020F0502020204030204" pitchFamily="34" charset="0"/>
                        </a:rPr>
                        <a:t>$                     0.00</a:t>
                      </a:r>
                    </a:p>
                  </a:txBody>
                  <a:tcPr marL="9525" marR="9525" marT="9525" marB="0" anchor="b"/>
                </a:tc>
                <a:tc>
                  <a:txBody>
                    <a:bodyPr/>
                    <a:lstStyle/>
                    <a:p>
                      <a:pPr algn="ctr" fontAlgn="b"/>
                      <a:r>
                        <a:rPr lang="en-US" sz="1500" b="1" u="none" strike="noStrike" dirty="0">
                          <a:effectLst/>
                        </a:rPr>
                        <a:t>0%</a:t>
                      </a:r>
                      <a:endParaRPr lang="en-US"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3203216"/>
                  </a:ext>
                </a:extLst>
              </a:tr>
              <a:tr h="0">
                <a:tc>
                  <a:txBody>
                    <a:bodyPr/>
                    <a:lstStyle/>
                    <a:p>
                      <a:pPr algn="l" fontAlgn="b"/>
                      <a:r>
                        <a:rPr lang="en-US" sz="1500" b="1" u="none" strike="noStrike" dirty="0">
                          <a:effectLst/>
                        </a:rPr>
                        <a:t>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7005320"/>
                  </a:ext>
                </a:extLst>
              </a:tr>
              <a:tr h="296366">
                <a:tc>
                  <a:txBody>
                    <a:bodyPr/>
                    <a:lstStyle/>
                    <a:p>
                      <a:pPr algn="l" fontAlgn="b"/>
                      <a:r>
                        <a:rPr lang="en-US" sz="1500" b="1" u="none" strike="noStrike" dirty="0">
                          <a:effectLst/>
                        </a:rPr>
                        <a:t>          Tax Refund (State of VA)</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                167.00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1974972"/>
                  </a:ext>
                </a:extLst>
              </a:tr>
              <a:tr h="512199">
                <a:tc>
                  <a:txBody>
                    <a:bodyPr/>
                    <a:lstStyle/>
                    <a:p>
                      <a:pPr algn="l" fontAlgn="b"/>
                      <a:r>
                        <a:rPr lang="en-US" sz="1500" b="1" u="none" strike="noStrike" dirty="0">
                          <a:effectLst/>
                        </a:rPr>
                        <a:t>          Verizon Tower</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10,117.00</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             9,323.65</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1" i="0" u="none" strike="noStrike" dirty="0">
                          <a:solidFill>
                            <a:srgbClr val="000000"/>
                          </a:solidFill>
                          <a:effectLst/>
                          <a:latin typeface="Calibri" panose="020F0502020204030204" pitchFamily="34" charset="0"/>
                        </a:rPr>
                        <a:t>92%</a:t>
                      </a:r>
                    </a:p>
                  </a:txBody>
                  <a:tcPr marL="9525" marR="9525" marT="9525" marB="0" anchor="b"/>
                </a:tc>
                <a:extLst>
                  <a:ext uri="{0D108BD9-81ED-4DB2-BD59-A6C34878D82A}">
                    <a16:rowId xmlns:a16="http://schemas.microsoft.com/office/drawing/2014/main" val="440671032"/>
                  </a:ext>
                </a:extLst>
              </a:tr>
              <a:tr h="512199">
                <a:tc>
                  <a:txBody>
                    <a:bodyPr/>
                    <a:lstStyle/>
                    <a:p>
                      <a:pPr algn="l" fontAlgn="b"/>
                      <a:r>
                        <a:rPr lang="en-US" sz="1500" b="1" u="none" strike="noStrike">
                          <a:effectLst/>
                        </a:rPr>
                        <a:t>TOTAL INCOME</a:t>
                      </a:r>
                      <a:endParaRPr lang="en-US" sz="1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        145,707.00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b="1" u="none" strike="noStrike" dirty="0">
                          <a:effectLst/>
                        </a:rPr>
                        <a:t> $        135,695.65 </a:t>
                      </a:r>
                      <a:endParaRPr lang="en-US" sz="15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1" u="none" strike="noStrike" dirty="0">
                          <a:effectLst/>
                        </a:rPr>
                        <a:t>93%</a:t>
                      </a:r>
                      <a:endParaRPr lang="en-US" sz="15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0517446"/>
                  </a:ext>
                </a:extLst>
              </a:tr>
            </a:tbl>
          </a:graphicData>
        </a:graphic>
      </p:graphicFrame>
    </p:spTree>
    <p:extLst>
      <p:ext uri="{BB962C8B-B14F-4D97-AF65-F5344CB8AC3E}">
        <p14:creationId xmlns:p14="http://schemas.microsoft.com/office/powerpoint/2010/main" val="1226973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11CF034-65AD-4FE4-828A-00F7AC212B1B}"/>
              </a:ext>
            </a:extLst>
          </p:cNvPr>
          <p:cNvSpPr txBox="1"/>
          <p:nvPr/>
        </p:nvSpPr>
        <p:spPr>
          <a:xfrm>
            <a:off x="3352800" y="263361"/>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TREASURER’S REPORT</a:t>
            </a:r>
          </a:p>
        </p:txBody>
      </p:sp>
      <p:sp>
        <p:nvSpPr>
          <p:cNvPr id="14" name="TextBox 13">
            <a:extLst>
              <a:ext uri="{FF2B5EF4-FFF2-40B4-BE49-F238E27FC236}">
                <a16:creationId xmlns:a16="http://schemas.microsoft.com/office/drawing/2014/main" id="{E50BD7E6-84DF-47FE-AFDA-4736B3802182}"/>
              </a:ext>
            </a:extLst>
          </p:cNvPr>
          <p:cNvSpPr txBox="1"/>
          <p:nvPr/>
        </p:nvSpPr>
        <p:spPr>
          <a:xfrm>
            <a:off x="10519427" y="6400801"/>
            <a:ext cx="1264532"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Page 2 of 3</a:t>
            </a:r>
          </a:p>
        </p:txBody>
      </p:sp>
      <p:sp>
        <p:nvSpPr>
          <p:cNvPr id="15" name="TextBox 14">
            <a:extLst>
              <a:ext uri="{FF2B5EF4-FFF2-40B4-BE49-F238E27FC236}">
                <a16:creationId xmlns:a16="http://schemas.microsoft.com/office/drawing/2014/main" id="{3664ABDB-A6F2-41EA-9452-A7055871F294}"/>
              </a:ext>
            </a:extLst>
          </p:cNvPr>
          <p:cNvSpPr txBox="1"/>
          <p:nvPr/>
        </p:nvSpPr>
        <p:spPr>
          <a:xfrm>
            <a:off x="4409770" y="739532"/>
            <a:ext cx="333313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2023 Budget Status </a:t>
            </a:r>
          </a:p>
        </p:txBody>
      </p:sp>
      <p:graphicFrame>
        <p:nvGraphicFramePr>
          <p:cNvPr id="2" name="Table 1">
            <a:extLst>
              <a:ext uri="{FF2B5EF4-FFF2-40B4-BE49-F238E27FC236}">
                <a16:creationId xmlns:a16="http://schemas.microsoft.com/office/drawing/2014/main" id="{E750D6F8-45E8-45E2-8996-61A7F1C85031}"/>
              </a:ext>
            </a:extLst>
          </p:cNvPr>
          <p:cNvGraphicFramePr>
            <a:graphicFrameLocks noGrp="1"/>
          </p:cNvGraphicFramePr>
          <p:nvPr/>
        </p:nvGraphicFramePr>
        <p:xfrm>
          <a:off x="1535837" y="1441493"/>
          <a:ext cx="8483304" cy="5005224"/>
        </p:xfrm>
        <a:graphic>
          <a:graphicData uri="http://schemas.openxmlformats.org/drawingml/2006/table">
            <a:tbl>
              <a:tblPr>
                <a:tableStyleId>{5C22544A-7EE6-4342-B048-85BDC9FD1C3A}</a:tableStyleId>
              </a:tblPr>
              <a:tblGrid>
                <a:gridCol w="4494117">
                  <a:extLst>
                    <a:ext uri="{9D8B030D-6E8A-4147-A177-3AD203B41FA5}">
                      <a16:colId xmlns:a16="http://schemas.microsoft.com/office/drawing/2014/main" val="2256609097"/>
                    </a:ext>
                  </a:extLst>
                </a:gridCol>
                <a:gridCol w="1092404">
                  <a:extLst>
                    <a:ext uri="{9D8B030D-6E8A-4147-A177-3AD203B41FA5}">
                      <a16:colId xmlns:a16="http://schemas.microsoft.com/office/drawing/2014/main" val="1060783140"/>
                    </a:ext>
                  </a:extLst>
                </a:gridCol>
                <a:gridCol w="1422324">
                  <a:extLst>
                    <a:ext uri="{9D8B030D-6E8A-4147-A177-3AD203B41FA5}">
                      <a16:colId xmlns:a16="http://schemas.microsoft.com/office/drawing/2014/main" val="4039356076"/>
                    </a:ext>
                  </a:extLst>
                </a:gridCol>
                <a:gridCol w="1474459">
                  <a:extLst>
                    <a:ext uri="{9D8B030D-6E8A-4147-A177-3AD203B41FA5}">
                      <a16:colId xmlns:a16="http://schemas.microsoft.com/office/drawing/2014/main" val="3356179100"/>
                    </a:ext>
                  </a:extLst>
                </a:gridCol>
              </a:tblGrid>
              <a:tr h="243379">
                <a:tc>
                  <a:txBody>
                    <a:bodyPr/>
                    <a:lstStyle/>
                    <a:p>
                      <a:pPr algn="l" fontAlgn="b"/>
                      <a:r>
                        <a:rPr lang="en-US" sz="1500" b="1" u="none" strike="noStrike" dirty="0">
                          <a:effectLst/>
                        </a:rPr>
                        <a:t>EXPENSE</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i="0" u="none" strike="noStrike" dirty="0">
                          <a:solidFill>
                            <a:srgbClr val="000000"/>
                          </a:solidFill>
                          <a:effectLst/>
                          <a:latin typeface="Calibri" panose="020F0502020204030204" pitchFamily="34" charset="0"/>
                        </a:rPr>
                        <a:t>2023 Budget</a:t>
                      </a:r>
                    </a:p>
                  </a:txBody>
                  <a:tcPr marL="7799" marR="7799" marT="7799" marB="0" anchor="b"/>
                </a:tc>
                <a:tc>
                  <a:txBody>
                    <a:bodyPr/>
                    <a:lstStyle/>
                    <a:p>
                      <a:pPr algn="ctr" fontAlgn="b"/>
                      <a:r>
                        <a:rPr lang="en-US" sz="1500" b="1" i="0" u="none" strike="noStrike" dirty="0">
                          <a:solidFill>
                            <a:srgbClr val="000000"/>
                          </a:solidFill>
                          <a:effectLst/>
                          <a:latin typeface="Calibri" panose="020F0502020204030204" pitchFamily="34" charset="0"/>
                        </a:rPr>
                        <a:t>Jan – Nov</a:t>
                      </a:r>
                    </a:p>
                  </a:txBody>
                  <a:tcPr marL="7799" marR="7799" marT="7799" marB="0" anchor="b"/>
                </a:tc>
                <a:tc>
                  <a:txBody>
                    <a:bodyPr/>
                    <a:lstStyle/>
                    <a:p>
                      <a:pPr algn="ctr" fontAlgn="b"/>
                      <a:r>
                        <a:rPr lang="en-US" sz="1500" b="1" i="0" u="none" strike="noStrike" dirty="0">
                          <a:solidFill>
                            <a:srgbClr val="000000"/>
                          </a:solidFill>
                          <a:effectLst/>
                          <a:latin typeface="Calibri" panose="020F0502020204030204" pitchFamily="34" charset="0"/>
                        </a:rPr>
                        <a:t>% Budget</a:t>
                      </a:r>
                    </a:p>
                  </a:txBody>
                  <a:tcPr marL="7799" marR="7799" marT="7799" marB="0" anchor="b"/>
                </a:tc>
                <a:extLst>
                  <a:ext uri="{0D108BD9-81ED-4DB2-BD59-A6C34878D82A}">
                    <a16:rowId xmlns:a16="http://schemas.microsoft.com/office/drawing/2014/main" val="1113976665"/>
                  </a:ext>
                </a:extLst>
              </a:tr>
              <a:tr h="312757">
                <a:tc>
                  <a:txBody>
                    <a:bodyPr/>
                    <a:lstStyle/>
                    <a:p>
                      <a:pPr algn="l" fontAlgn="b"/>
                      <a:r>
                        <a:rPr lang="en-US" sz="1500" b="1" u="none" strike="noStrike">
                          <a:effectLst/>
                        </a:rPr>
                        <a:t>         Administration - Stipend</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1,800.00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1,650.00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92%</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4207718369"/>
                  </a:ext>
                </a:extLst>
              </a:tr>
              <a:tr h="243379">
                <a:tc>
                  <a:txBody>
                    <a:bodyPr/>
                    <a:lstStyle/>
                    <a:p>
                      <a:pPr algn="l" fontAlgn="b"/>
                      <a:r>
                        <a:rPr lang="en-US" sz="1500" b="1" u="none" strike="noStrike" dirty="0">
                          <a:effectLst/>
                        </a:rPr>
                        <a:t>         Annual Meeting</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750.00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i="0" u="none" strike="noStrike" dirty="0">
                          <a:solidFill>
                            <a:srgbClr val="000000"/>
                          </a:solidFill>
                          <a:effectLst/>
                          <a:latin typeface="Calibri" panose="020F0502020204030204" pitchFamily="34" charset="0"/>
                        </a:rPr>
                        <a:t> $            </a:t>
                      </a:r>
                    </a:p>
                  </a:txBody>
                  <a:tcPr marL="7799" marR="7799" marT="7799" marB="0" anchor="b"/>
                </a:tc>
                <a:tc>
                  <a:txBody>
                    <a:bodyPr/>
                    <a:lstStyle/>
                    <a:p>
                      <a:pPr algn="r" fontAlgn="b"/>
                      <a:r>
                        <a:rPr lang="en-US" sz="1500" b="1" u="none" strike="noStrike" dirty="0">
                          <a:effectLst/>
                        </a:rPr>
                        <a:t>0%</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2667651259"/>
                  </a:ext>
                </a:extLst>
              </a:tr>
              <a:tr h="243379">
                <a:tc>
                  <a:txBody>
                    <a:bodyPr/>
                    <a:lstStyle/>
                    <a:p>
                      <a:pPr algn="l" fontAlgn="b"/>
                      <a:r>
                        <a:rPr lang="en-US" sz="1500" b="1" u="none" strike="noStrike">
                          <a:effectLst/>
                        </a:rPr>
                        <a:t>         Annual State Registration</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155.00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155.00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100%</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850327964"/>
                  </a:ext>
                </a:extLst>
              </a:tr>
              <a:tr h="243379">
                <a:tc>
                  <a:txBody>
                    <a:bodyPr/>
                    <a:lstStyle/>
                    <a:p>
                      <a:pPr algn="l" fontAlgn="b"/>
                      <a:r>
                        <a:rPr lang="en-US" sz="1500" b="1" u="none" strike="noStrike">
                          <a:effectLst/>
                        </a:rPr>
                        <a:t>         Board - Treasurer, Supplies, etc.</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a:effectLst/>
                        </a:rPr>
                        <a:t>          350.00 </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338.86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97%</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2404925990"/>
                  </a:ext>
                </a:extLst>
              </a:tr>
              <a:tr h="312757">
                <a:tc>
                  <a:txBody>
                    <a:bodyPr/>
                    <a:lstStyle/>
                    <a:p>
                      <a:pPr algn="l" fontAlgn="b"/>
                      <a:r>
                        <a:rPr lang="en-US" sz="1500" b="1" u="none" strike="noStrike" dirty="0">
                          <a:effectLst/>
                        </a:rPr>
                        <a:t>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393750448"/>
                  </a:ext>
                </a:extLst>
              </a:tr>
              <a:tr h="243379">
                <a:tc>
                  <a:txBody>
                    <a:bodyPr/>
                    <a:lstStyle/>
                    <a:p>
                      <a:pPr algn="l" fontAlgn="b"/>
                      <a:r>
                        <a:rPr lang="en-US" sz="1500" b="1" u="none" strike="noStrike">
                          <a:effectLst/>
                        </a:rPr>
                        <a:t>         Disclosure Packet - Costs</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300.00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208.22</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69%</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14321859"/>
                  </a:ext>
                </a:extLst>
              </a:tr>
              <a:tr h="312757">
                <a:tc>
                  <a:txBody>
                    <a:bodyPr/>
                    <a:lstStyle/>
                    <a:p>
                      <a:pPr algn="l" fontAlgn="b"/>
                      <a:r>
                        <a:rPr lang="en-US" sz="1500" b="1" u="none" strike="noStrike">
                          <a:effectLst/>
                        </a:rPr>
                        <a:t>                                              - Stipend</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1,200.00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760.00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63%</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635470296"/>
                  </a:ext>
                </a:extLst>
              </a:tr>
              <a:tr h="243379">
                <a:tc>
                  <a:txBody>
                    <a:bodyPr/>
                    <a:lstStyle/>
                    <a:p>
                      <a:pPr algn="l" fontAlgn="b"/>
                      <a:r>
                        <a:rPr lang="en-US" sz="1500" b="1" u="none" strike="noStrike">
                          <a:effectLst/>
                        </a:rPr>
                        <a:t>         Dues Letters - Costs</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750.00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47.25</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6%</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445084196"/>
                  </a:ext>
                </a:extLst>
              </a:tr>
              <a:tr h="243379">
                <a:tc>
                  <a:txBody>
                    <a:bodyPr/>
                    <a:lstStyle/>
                    <a:p>
                      <a:pPr algn="l" fontAlgn="b"/>
                      <a:r>
                        <a:rPr lang="en-US" sz="1500" b="1" u="none" strike="noStrike">
                          <a:effectLst/>
                        </a:rPr>
                        <a:t>                                    - Stipend</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a:effectLst/>
                        </a:rPr>
                        <a:t>          883.50 </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a:effectLst/>
                        </a:rPr>
                        <a:t>0%</a:t>
                      </a:r>
                      <a:endParaRPr lang="en-US" sz="1500" b="1" i="0" u="none" strike="noStrike">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908629160"/>
                  </a:ext>
                </a:extLst>
              </a:tr>
              <a:tr h="312757">
                <a:tc>
                  <a:txBody>
                    <a:bodyPr/>
                    <a:lstStyle/>
                    <a:p>
                      <a:pPr algn="l" fontAlgn="b"/>
                      <a:r>
                        <a:rPr lang="en-US" sz="1500" b="1" u="none" strike="noStrike">
                          <a:effectLst/>
                        </a:rPr>
                        <a:t>         Electricity</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a:effectLst/>
                        </a:rPr>
                        <a:t>      3,600.00 </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2,646.67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74%</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3019464917"/>
                  </a:ext>
                </a:extLst>
              </a:tr>
              <a:tr h="243379">
                <a:tc>
                  <a:txBody>
                    <a:bodyPr/>
                    <a:lstStyle/>
                    <a:p>
                      <a:pPr algn="l" fontAlgn="b"/>
                      <a:r>
                        <a:rPr lang="en-US" sz="1500" b="1" u="none" strike="noStrike">
                          <a:effectLst/>
                        </a:rPr>
                        <a:t>         Garage Sale</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a:effectLst/>
                        </a:rPr>
                        <a:t>          400.00 </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i="0" u="none" strike="noStrike" dirty="0">
                          <a:solidFill>
                            <a:srgbClr val="000000"/>
                          </a:solidFill>
                          <a:effectLst/>
                          <a:latin typeface="Calibri" panose="020F0502020204030204" pitchFamily="34" charset="0"/>
                        </a:rPr>
                        <a:t> $           329.29</a:t>
                      </a:r>
                    </a:p>
                  </a:txBody>
                  <a:tcPr marL="7799" marR="7799" marT="7799" marB="0" anchor="b"/>
                </a:tc>
                <a:tc>
                  <a:txBody>
                    <a:bodyPr/>
                    <a:lstStyle/>
                    <a:p>
                      <a:pPr algn="r" fontAlgn="b"/>
                      <a:r>
                        <a:rPr lang="en-US" sz="1500" b="1" u="none" strike="noStrike" dirty="0">
                          <a:effectLst/>
                        </a:rPr>
                        <a:t>82%</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928106948"/>
                  </a:ext>
                </a:extLst>
              </a:tr>
              <a:tr h="312757">
                <a:tc>
                  <a:txBody>
                    <a:bodyPr/>
                    <a:lstStyle/>
                    <a:p>
                      <a:pPr algn="l" fontAlgn="b"/>
                      <a:r>
                        <a:rPr lang="en-US" sz="1500" b="1" u="none" strike="noStrike">
                          <a:effectLst/>
                        </a:rPr>
                        <a:t>          Grounds Improvements  (New/ Repairs)</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4,500.00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3,635.00</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81%</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1450315771"/>
                  </a:ext>
                </a:extLst>
              </a:tr>
              <a:tr h="312757">
                <a:tc>
                  <a:txBody>
                    <a:bodyPr/>
                    <a:lstStyle/>
                    <a:p>
                      <a:pPr algn="l" fontAlgn="b"/>
                      <a:r>
                        <a:rPr lang="en-US" sz="1500" b="1" u="none" strike="noStrike">
                          <a:effectLst/>
                        </a:rPr>
                        <a:t>          Grounds Maintenance</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60,000.00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54,885.38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91%</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2346461100"/>
                  </a:ext>
                </a:extLst>
              </a:tr>
              <a:tr h="312757">
                <a:tc>
                  <a:txBody>
                    <a:bodyPr/>
                    <a:lstStyle/>
                    <a:p>
                      <a:pPr algn="l" fontAlgn="b"/>
                      <a:r>
                        <a:rPr lang="en-US" sz="1500" b="1" u="none" strike="noStrike">
                          <a:effectLst/>
                        </a:rPr>
                        <a:t>          Insurance - Common Area</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5,400.00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7,342.00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136%</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243943111"/>
                  </a:ext>
                </a:extLst>
              </a:tr>
              <a:tr h="312757">
                <a:tc>
                  <a:txBody>
                    <a:bodyPr/>
                    <a:lstStyle/>
                    <a:p>
                      <a:pPr algn="l" fontAlgn="b"/>
                      <a:r>
                        <a:rPr lang="en-US" sz="1500" b="1" u="none" strike="noStrike">
                          <a:effectLst/>
                        </a:rPr>
                        <a:t>          Legal Fees</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10,000.00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      13,975.79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dirty="0">
                          <a:effectLst/>
                        </a:rPr>
                        <a:t>140%</a:t>
                      </a:r>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2839413937"/>
                  </a:ext>
                </a:extLst>
              </a:tr>
              <a:tr h="312757">
                <a:tc>
                  <a:txBody>
                    <a:bodyPr/>
                    <a:lstStyle/>
                    <a:p>
                      <a:pPr algn="l" fontAlgn="b"/>
                      <a:r>
                        <a:rPr lang="en-US" sz="1500" b="1" u="none" strike="noStrike">
                          <a:effectLst/>
                        </a:rPr>
                        <a:t>          Luminaries</a:t>
                      </a:r>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3,200.00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endParaRPr lang="en-US" sz="1500" b="1" i="0" u="none" strike="noStrike">
                        <a:solidFill>
                          <a:srgbClr val="000000"/>
                        </a:solidFill>
                        <a:effectLst/>
                        <a:latin typeface="Calibri" panose="020F0502020204030204" pitchFamily="34" charset="0"/>
                      </a:endParaRPr>
                    </a:p>
                  </a:txBody>
                  <a:tcPr marL="7799" marR="7799" marT="7799" marB="0" anchor="b"/>
                </a:tc>
                <a:tc>
                  <a:txBody>
                    <a:bodyPr/>
                    <a:lstStyle/>
                    <a:p>
                      <a:pPr algn="r" fontAlgn="b"/>
                      <a:r>
                        <a:rPr lang="en-US" sz="1500" b="1" u="none" strike="noStrike">
                          <a:effectLst/>
                        </a:rPr>
                        <a:t>0%</a:t>
                      </a:r>
                      <a:endParaRPr lang="en-US" sz="1500" b="1" i="0" u="none" strike="noStrike">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3147116038"/>
                  </a:ext>
                </a:extLst>
              </a:tr>
              <a:tr h="243379">
                <a:tc>
                  <a:txBody>
                    <a:bodyPr/>
                    <a:lstStyle/>
                    <a:p>
                      <a:pPr algn="l" fontAlgn="b"/>
                      <a:r>
                        <a:rPr lang="en-US" sz="1500" b="1" u="none" strike="noStrike" dirty="0">
                          <a:effectLst/>
                        </a:rPr>
                        <a:t>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r>
                        <a:rPr lang="en-US" sz="1500" b="1" u="none" strike="noStrike" dirty="0">
                          <a:effectLst/>
                        </a:rPr>
                        <a:t>           </a:t>
                      </a:r>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l" fontAlgn="b"/>
                      <a:endParaRPr lang="en-US" sz="1500" b="1" i="0" u="none" strike="noStrike" dirty="0">
                        <a:solidFill>
                          <a:srgbClr val="000000"/>
                        </a:solidFill>
                        <a:effectLst/>
                        <a:latin typeface="Calibri" panose="020F0502020204030204" pitchFamily="34" charset="0"/>
                      </a:endParaRPr>
                    </a:p>
                  </a:txBody>
                  <a:tcPr marL="7799" marR="7799" marT="7799" marB="0" anchor="b"/>
                </a:tc>
                <a:tc>
                  <a:txBody>
                    <a:bodyPr/>
                    <a:lstStyle/>
                    <a:p>
                      <a:pPr algn="r" fontAlgn="b"/>
                      <a:endParaRPr lang="en-US" sz="1500" b="1" i="0" u="none" strike="noStrike" dirty="0">
                        <a:solidFill>
                          <a:srgbClr val="000000"/>
                        </a:solidFill>
                        <a:effectLst/>
                        <a:latin typeface="Calibri" panose="020F0502020204030204" pitchFamily="34" charset="0"/>
                      </a:endParaRPr>
                    </a:p>
                  </a:txBody>
                  <a:tcPr marL="7799" marR="7799" marT="7799" marB="0" anchor="b"/>
                </a:tc>
                <a:extLst>
                  <a:ext uri="{0D108BD9-81ED-4DB2-BD59-A6C34878D82A}">
                    <a16:rowId xmlns:a16="http://schemas.microsoft.com/office/drawing/2014/main" val="3019038794"/>
                  </a:ext>
                </a:extLst>
              </a:tr>
            </a:tbl>
          </a:graphicData>
        </a:graphic>
      </p:graphicFrame>
    </p:spTree>
    <p:extLst>
      <p:ext uri="{BB962C8B-B14F-4D97-AF65-F5344CB8AC3E}">
        <p14:creationId xmlns:p14="http://schemas.microsoft.com/office/powerpoint/2010/main" val="3331285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3"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11CF034-65AD-4FE4-828A-00F7AC212B1B}"/>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TREASURER’S REPORT</a:t>
            </a:r>
          </a:p>
        </p:txBody>
      </p:sp>
      <p:sp>
        <p:nvSpPr>
          <p:cNvPr id="14" name="TextBox 13">
            <a:extLst>
              <a:ext uri="{FF2B5EF4-FFF2-40B4-BE49-F238E27FC236}">
                <a16:creationId xmlns:a16="http://schemas.microsoft.com/office/drawing/2014/main" id="{BD656541-A3F8-4DE0-BBAC-B592F0C07F91}"/>
              </a:ext>
            </a:extLst>
          </p:cNvPr>
          <p:cNvSpPr txBox="1"/>
          <p:nvPr/>
        </p:nvSpPr>
        <p:spPr>
          <a:xfrm>
            <a:off x="10519427" y="6400801"/>
            <a:ext cx="1264532"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Page 3 of 3</a:t>
            </a:r>
          </a:p>
        </p:txBody>
      </p:sp>
      <p:sp>
        <p:nvSpPr>
          <p:cNvPr id="15" name="TextBox 14">
            <a:extLst>
              <a:ext uri="{FF2B5EF4-FFF2-40B4-BE49-F238E27FC236}">
                <a16:creationId xmlns:a16="http://schemas.microsoft.com/office/drawing/2014/main" id="{B61C480E-5ABA-4DB5-BE24-2D4466CEE904}"/>
              </a:ext>
            </a:extLst>
          </p:cNvPr>
          <p:cNvSpPr txBox="1"/>
          <p:nvPr/>
        </p:nvSpPr>
        <p:spPr>
          <a:xfrm>
            <a:off x="4409770" y="739532"/>
            <a:ext cx="333313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2023 Budget Status </a:t>
            </a:r>
          </a:p>
        </p:txBody>
      </p:sp>
      <p:sp>
        <p:nvSpPr>
          <p:cNvPr id="18" name="Rectangle 17">
            <a:extLst>
              <a:ext uri="{FF2B5EF4-FFF2-40B4-BE49-F238E27FC236}">
                <a16:creationId xmlns:a16="http://schemas.microsoft.com/office/drawing/2014/main" id="{D1BB833C-22A7-48A4-8FB0-E771226C8006}"/>
              </a:ext>
            </a:extLst>
          </p:cNvPr>
          <p:cNvSpPr/>
          <p:nvPr/>
        </p:nvSpPr>
        <p:spPr>
          <a:xfrm>
            <a:off x="9334500" y="2337415"/>
            <a:ext cx="2626443" cy="17036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0FDFC34-ACAF-4B83-B60A-76902D23FC5D}"/>
              </a:ext>
            </a:extLst>
          </p:cNvPr>
          <p:cNvSpPr txBox="1"/>
          <p:nvPr/>
        </p:nvSpPr>
        <p:spPr>
          <a:xfrm>
            <a:off x="9989144" y="2322661"/>
            <a:ext cx="119147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ASSETS</a:t>
            </a:r>
          </a:p>
        </p:txBody>
      </p:sp>
      <p:sp>
        <p:nvSpPr>
          <p:cNvPr id="16" name="TextBox 15">
            <a:extLst>
              <a:ext uri="{FF2B5EF4-FFF2-40B4-BE49-F238E27FC236}">
                <a16:creationId xmlns:a16="http://schemas.microsoft.com/office/drawing/2014/main" id="{0DDC56AF-BE0B-4031-95C8-932AA4C87146}"/>
              </a:ext>
            </a:extLst>
          </p:cNvPr>
          <p:cNvSpPr txBox="1"/>
          <p:nvPr/>
        </p:nvSpPr>
        <p:spPr>
          <a:xfrm>
            <a:off x="9448888" y="2684206"/>
            <a:ext cx="2743112" cy="147732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CHECKING:    $24,040.97</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SAVINGS:       $        25.00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M.M.&amp;CD:    $196,020.26</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$220,086.23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C20B441E-5A32-4ACD-B787-EE48E3CC31CE}"/>
              </a:ext>
            </a:extLst>
          </p:cNvPr>
          <p:cNvGraphicFramePr>
            <a:graphicFrameLocks noGrp="1"/>
          </p:cNvGraphicFramePr>
          <p:nvPr/>
        </p:nvGraphicFramePr>
        <p:xfrm>
          <a:off x="1899821" y="1438168"/>
          <a:ext cx="7218779" cy="4632032"/>
        </p:xfrm>
        <a:graphic>
          <a:graphicData uri="http://schemas.openxmlformats.org/drawingml/2006/table">
            <a:tbl>
              <a:tblPr>
                <a:tableStyleId>{5C22544A-7EE6-4342-B048-85BDC9FD1C3A}</a:tableStyleId>
              </a:tblPr>
              <a:tblGrid>
                <a:gridCol w="3211511">
                  <a:extLst>
                    <a:ext uri="{9D8B030D-6E8A-4147-A177-3AD203B41FA5}">
                      <a16:colId xmlns:a16="http://schemas.microsoft.com/office/drawing/2014/main" val="2130298142"/>
                    </a:ext>
                  </a:extLst>
                </a:gridCol>
                <a:gridCol w="1932915">
                  <a:extLst>
                    <a:ext uri="{9D8B030D-6E8A-4147-A177-3AD203B41FA5}">
                      <a16:colId xmlns:a16="http://schemas.microsoft.com/office/drawing/2014/main" val="1047901136"/>
                    </a:ext>
                  </a:extLst>
                </a:gridCol>
                <a:gridCol w="1145852">
                  <a:extLst>
                    <a:ext uri="{9D8B030D-6E8A-4147-A177-3AD203B41FA5}">
                      <a16:colId xmlns:a16="http://schemas.microsoft.com/office/drawing/2014/main" val="92947364"/>
                    </a:ext>
                  </a:extLst>
                </a:gridCol>
                <a:gridCol w="928501">
                  <a:extLst>
                    <a:ext uri="{9D8B030D-6E8A-4147-A177-3AD203B41FA5}">
                      <a16:colId xmlns:a16="http://schemas.microsoft.com/office/drawing/2014/main" val="3266013062"/>
                    </a:ext>
                  </a:extLst>
                </a:gridCol>
              </a:tblGrid>
              <a:tr h="210956">
                <a:tc>
                  <a:txBody>
                    <a:bodyPr/>
                    <a:lstStyle/>
                    <a:p>
                      <a:pPr algn="l" fontAlgn="b"/>
                      <a:r>
                        <a:rPr lang="en-US" sz="1300" b="1" u="none" strike="noStrike" dirty="0">
                          <a:effectLst/>
                        </a:rPr>
                        <a:t>EXPENSES</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ctr" fontAlgn="b"/>
                      <a:r>
                        <a:rPr lang="en-US" sz="1300" b="1" u="none" strike="noStrike" dirty="0">
                          <a:effectLst/>
                        </a:rPr>
                        <a:t>2023 BUDGET</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ctr" fontAlgn="b"/>
                      <a:r>
                        <a:rPr lang="en-US" sz="1300" b="1" u="none" strike="noStrike" dirty="0">
                          <a:effectLst/>
                        </a:rPr>
                        <a:t>JAN-NOV</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ctr" fontAlgn="b"/>
                      <a:r>
                        <a:rPr lang="en-US" sz="1300" b="1" u="none" strike="noStrike">
                          <a:effectLst/>
                        </a:rPr>
                        <a:t>% BUDGET</a:t>
                      </a:r>
                      <a:endParaRPr lang="en-US" sz="1300" b="1" i="0" u="none" strike="noStrike">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1766133860"/>
                  </a:ext>
                </a:extLst>
              </a:tr>
              <a:tr h="210956">
                <a:tc>
                  <a:txBody>
                    <a:bodyPr/>
                    <a:lstStyle/>
                    <a:p>
                      <a:pPr algn="l" fontAlgn="b"/>
                      <a:r>
                        <a:rPr lang="en-US" sz="1300" b="1" u="none" strike="noStrike">
                          <a:effectLst/>
                        </a:rPr>
                        <a:t>         Neighborhood Watch</a:t>
                      </a:r>
                      <a:endParaRPr lang="en-US" sz="1300" b="1" i="0" u="none" strike="noStrike">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7,271.50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u="none" strike="noStrike" dirty="0">
                          <a:effectLst/>
                        </a:rPr>
                        <a:t>0%</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2114021100"/>
                  </a:ext>
                </a:extLst>
              </a:tr>
              <a:tr h="210956">
                <a:tc>
                  <a:txBody>
                    <a:bodyPr/>
                    <a:lstStyle/>
                    <a:p>
                      <a:pPr algn="l" fontAlgn="b"/>
                      <a:r>
                        <a:rPr lang="en-US" sz="1300" b="1" u="none" strike="noStrike" dirty="0">
                          <a:effectLst/>
                        </a:rPr>
                        <a:t>          Pond Maintenance</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4,450.00</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4,051.08</a:t>
                      </a:r>
                    </a:p>
                  </a:txBody>
                  <a:tcPr marL="7756" marR="7756" marT="7756" marB="0" anchor="b"/>
                </a:tc>
                <a:tc>
                  <a:txBody>
                    <a:bodyPr/>
                    <a:lstStyle/>
                    <a:p>
                      <a:pPr algn="r" fontAlgn="b"/>
                      <a:r>
                        <a:rPr lang="en-US" sz="1300" b="1" u="none" strike="noStrike" dirty="0">
                          <a:effectLst/>
                        </a:rPr>
                        <a:t>91%</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2048680308"/>
                  </a:ext>
                </a:extLst>
              </a:tr>
              <a:tr h="210956">
                <a:tc>
                  <a:txBody>
                    <a:bodyPr/>
                    <a:lstStyle/>
                    <a:p>
                      <a:pPr algn="l" fontAlgn="b"/>
                      <a:r>
                        <a:rPr lang="en-US" sz="1300" b="1" u="none" strike="noStrike" dirty="0">
                          <a:effectLst/>
                        </a:rPr>
                        <a:t>          Post Office Box Rental</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166.00</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         166.00</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i="0" u="none" strike="noStrike" dirty="0">
                          <a:solidFill>
                            <a:srgbClr val="000000"/>
                          </a:solidFill>
                          <a:effectLst/>
                          <a:latin typeface="Calibri" panose="020F0502020204030204" pitchFamily="34" charset="0"/>
                        </a:rPr>
                        <a:t>100%</a:t>
                      </a:r>
                    </a:p>
                  </a:txBody>
                  <a:tcPr marL="7756" marR="7756" marT="7756" marB="0" anchor="b"/>
                </a:tc>
                <a:extLst>
                  <a:ext uri="{0D108BD9-81ED-4DB2-BD59-A6C34878D82A}">
                    <a16:rowId xmlns:a16="http://schemas.microsoft.com/office/drawing/2014/main" val="264443962"/>
                  </a:ext>
                </a:extLst>
              </a:tr>
              <a:tr h="210956">
                <a:tc>
                  <a:txBody>
                    <a:bodyPr/>
                    <a:lstStyle/>
                    <a:p>
                      <a:pPr algn="l" fontAlgn="b"/>
                      <a:r>
                        <a:rPr lang="en-US" sz="1300" b="1" u="none" strike="noStrike" dirty="0">
                          <a:effectLst/>
                        </a:rPr>
                        <a:t>          Storage Unit</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1,535.00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      1,574.00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u="none" strike="noStrike" dirty="0">
                          <a:effectLst/>
                        </a:rPr>
                        <a:t>103%</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1333636322"/>
                  </a:ext>
                </a:extLst>
              </a:tr>
              <a:tr h="210956">
                <a:tc>
                  <a:txBody>
                    <a:bodyPr/>
                    <a:lstStyle/>
                    <a:p>
                      <a:pPr algn="l" fontAlgn="b"/>
                      <a:r>
                        <a:rPr lang="en-US" sz="1300" b="1" u="none" strike="noStrike" dirty="0">
                          <a:effectLst/>
                        </a:rPr>
                        <a:t>          Taxes – Accountant Fees</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850.00</a:t>
                      </a: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850.00</a:t>
                      </a: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100%</a:t>
                      </a:r>
                    </a:p>
                  </a:txBody>
                  <a:tcPr marL="7756" marR="7756" marT="7756" marB="0" anchor="b"/>
                </a:tc>
                <a:extLst>
                  <a:ext uri="{0D108BD9-81ED-4DB2-BD59-A6C34878D82A}">
                    <a16:rowId xmlns:a16="http://schemas.microsoft.com/office/drawing/2014/main" val="1190249933"/>
                  </a:ext>
                </a:extLst>
              </a:tr>
              <a:tr h="210956">
                <a:tc>
                  <a:txBody>
                    <a:bodyPr/>
                    <a:lstStyle/>
                    <a:p>
                      <a:pPr algn="l" fontAlgn="b"/>
                      <a:r>
                        <a:rPr lang="en-US" sz="1300" b="1" u="none" strike="noStrike" dirty="0">
                          <a:effectLst/>
                        </a:rPr>
                        <a:t>                      - Federal (Paid)</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3,000.00</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      2,863.00</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i="0" u="none" strike="noStrike" dirty="0">
                          <a:solidFill>
                            <a:srgbClr val="000000"/>
                          </a:solidFill>
                          <a:effectLst/>
                          <a:latin typeface="Calibri" panose="020F0502020204030204" pitchFamily="34" charset="0"/>
                        </a:rPr>
                        <a:t>95%</a:t>
                      </a:r>
                    </a:p>
                  </a:txBody>
                  <a:tcPr marL="7756" marR="7756" marT="7756" marB="0" anchor="b"/>
                </a:tc>
                <a:extLst>
                  <a:ext uri="{0D108BD9-81ED-4DB2-BD59-A6C34878D82A}">
                    <a16:rowId xmlns:a16="http://schemas.microsoft.com/office/drawing/2014/main" val="3508033725"/>
                  </a:ext>
                </a:extLst>
              </a:tr>
              <a:tr h="210956">
                <a:tc>
                  <a:txBody>
                    <a:bodyPr/>
                    <a:lstStyle/>
                    <a:p>
                      <a:pPr algn="l" fontAlgn="b"/>
                      <a:r>
                        <a:rPr lang="en-US" sz="1300" b="1" u="none" strike="noStrike" dirty="0">
                          <a:effectLst/>
                        </a:rPr>
                        <a:t>                      - State (Paid)</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800.00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         600.00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u="none" strike="noStrike" dirty="0">
                          <a:effectLst/>
                        </a:rPr>
                        <a:t>75%</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1464749622"/>
                  </a:ext>
                </a:extLst>
              </a:tr>
              <a:tr h="210956">
                <a:tc>
                  <a:txBody>
                    <a:bodyPr/>
                    <a:lstStyle/>
                    <a:p>
                      <a:pPr algn="l" fontAlgn="b"/>
                      <a:r>
                        <a:rPr lang="en-US" sz="1300" b="1" u="none" strike="noStrike" dirty="0">
                          <a:effectLst/>
                        </a:rPr>
                        <a:t>                      -  York Co. RE (Verizon Tower)</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300.00</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              0.00</a:t>
                      </a:r>
                    </a:p>
                  </a:txBody>
                  <a:tcPr marL="7756" marR="7756" marT="7756" marB="0" anchor="b"/>
                </a:tc>
                <a:tc>
                  <a:txBody>
                    <a:bodyPr/>
                    <a:lstStyle/>
                    <a:p>
                      <a:pPr algn="r" fontAlgn="b"/>
                      <a:r>
                        <a:rPr lang="en-US" sz="1300" b="1" i="0" u="none" strike="noStrike" dirty="0">
                          <a:solidFill>
                            <a:srgbClr val="000000"/>
                          </a:solidFill>
                          <a:effectLst/>
                          <a:latin typeface="Calibri" panose="020F0502020204030204" pitchFamily="34" charset="0"/>
                        </a:rPr>
                        <a:t>0%</a:t>
                      </a:r>
                    </a:p>
                  </a:txBody>
                  <a:tcPr marL="7756" marR="7756" marT="7756" marB="0" anchor="b"/>
                </a:tc>
                <a:extLst>
                  <a:ext uri="{0D108BD9-81ED-4DB2-BD59-A6C34878D82A}">
                    <a16:rowId xmlns:a16="http://schemas.microsoft.com/office/drawing/2014/main" val="900419679"/>
                  </a:ext>
                </a:extLst>
              </a:tr>
              <a:tr h="210956">
                <a:tc>
                  <a:txBody>
                    <a:bodyPr/>
                    <a:lstStyle/>
                    <a:p>
                      <a:pPr algn="l" fontAlgn="b"/>
                      <a:r>
                        <a:rPr lang="en-US" sz="1300" b="1" u="none" strike="noStrike" dirty="0">
                          <a:effectLst/>
                        </a:rPr>
                        <a:t>           Welcome Packets</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150.00</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a:t>
                      </a:r>
                    </a:p>
                  </a:txBody>
                  <a:tcPr marL="7756" marR="7756" marT="7756" marB="0" anchor="b"/>
                </a:tc>
                <a:tc>
                  <a:txBody>
                    <a:bodyPr/>
                    <a:lstStyle/>
                    <a:p>
                      <a:pPr algn="r" fontAlgn="b"/>
                      <a:r>
                        <a:rPr lang="en-US" sz="1300" b="1" i="0" u="none" strike="noStrike" dirty="0">
                          <a:solidFill>
                            <a:srgbClr val="000000"/>
                          </a:solidFill>
                          <a:effectLst/>
                          <a:latin typeface="Calibri" panose="020F0502020204030204" pitchFamily="34" charset="0"/>
                        </a:rPr>
                        <a:t>0%</a:t>
                      </a:r>
                    </a:p>
                  </a:txBody>
                  <a:tcPr marL="7756" marR="7756" marT="7756" marB="0" anchor="b"/>
                </a:tc>
                <a:extLst>
                  <a:ext uri="{0D108BD9-81ED-4DB2-BD59-A6C34878D82A}">
                    <a16:rowId xmlns:a16="http://schemas.microsoft.com/office/drawing/2014/main" val="181376256"/>
                  </a:ext>
                </a:extLst>
              </a:tr>
              <a:tr h="234159">
                <a:tc>
                  <a:txBody>
                    <a:bodyPr/>
                    <a:lstStyle/>
                    <a:p>
                      <a:pPr algn="l" fontAlgn="b"/>
                      <a:r>
                        <a:rPr lang="en-US" sz="1300" b="1" u="none" strike="noStrike" dirty="0">
                          <a:effectLst/>
                        </a:rPr>
                        <a:t>            Youth Activities:</a:t>
                      </a:r>
                    </a:p>
                    <a:p>
                      <a:pPr algn="l" fontAlgn="b"/>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3258907828"/>
                  </a:ext>
                </a:extLst>
              </a:tr>
              <a:tr h="210956">
                <a:tc>
                  <a:txBody>
                    <a:bodyPr/>
                    <a:lstStyle/>
                    <a:p>
                      <a:pPr algn="l" fontAlgn="b"/>
                      <a:r>
                        <a:rPr lang="en-US" sz="1300" b="1" u="none" strike="noStrike" dirty="0">
                          <a:effectLst/>
                        </a:rPr>
                        <a:t>                        After Prom</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200.00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200.00</a:t>
                      </a:r>
                    </a:p>
                  </a:txBody>
                  <a:tcPr marL="7756" marR="7756" marT="7756" marB="0" anchor="b"/>
                </a:tc>
                <a:tc>
                  <a:txBody>
                    <a:bodyPr/>
                    <a:lstStyle/>
                    <a:p>
                      <a:pPr algn="r" fontAlgn="b"/>
                      <a:r>
                        <a:rPr lang="en-US" sz="1300" b="1" u="none" strike="noStrike" dirty="0">
                          <a:effectLst/>
                        </a:rPr>
                        <a:t>100%</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3836940196"/>
                  </a:ext>
                </a:extLst>
              </a:tr>
              <a:tr h="210956">
                <a:tc>
                  <a:txBody>
                    <a:bodyPr/>
                    <a:lstStyle/>
                    <a:p>
                      <a:pPr algn="l" fontAlgn="b"/>
                      <a:r>
                        <a:rPr lang="en-US" sz="1300" b="1" u="none" strike="noStrike" dirty="0">
                          <a:effectLst/>
                        </a:rPr>
                        <a:t>                        Cookies with Santa</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150.00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u="none" strike="noStrike" dirty="0">
                          <a:effectLst/>
                        </a:rPr>
                        <a:t>0%</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1007497784"/>
                  </a:ext>
                </a:extLst>
              </a:tr>
              <a:tr h="260490">
                <a:tc>
                  <a:txBody>
                    <a:bodyPr/>
                    <a:lstStyle/>
                    <a:p>
                      <a:pPr algn="l" fontAlgn="b"/>
                      <a:r>
                        <a:rPr lang="en-US" sz="1300" b="1" u="none" strike="noStrike" dirty="0">
                          <a:effectLst/>
                        </a:rPr>
                        <a:t>                         Easter Egg Hunt</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275.00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endParaRPr lang="en-US" sz="1300" b="1" i="0" u="none" strike="noStrike">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u="none" strike="noStrike">
                          <a:effectLst/>
                        </a:rPr>
                        <a:t>0%</a:t>
                      </a:r>
                      <a:endParaRPr lang="en-US" sz="1300" b="1" i="0" u="none" strike="noStrike">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3335812574"/>
                  </a:ext>
                </a:extLst>
              </a:tr>
              <a:tr h="213064">
                <a:tc>
                  <a:txBody>
                    <a:bodyPr/>
                    <a:lstStyle/>
                    <a:p>
                      <a:pPr algn="l" fontAlgn="b"/>
                      <a:r>
                        <a:rPr lang="en-US" sz="1300" b="1" u="none" strike="noStrike" dirty="0">
                          <a:effectLst/>
                        </a:rPr>
                        <a:t>                          Halloween Parade</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500.00</a:t>
                      </a: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327.38</a:t>
                      </a: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65%</a:t>
                      </a:r>
                    </a:p>
                  </a:txBody>
                  <a:tcPr marL="7756" marR="7756" marT="7756" marB="0" anchor="b"/>
                </a:tc>
                <a:extLst>
                  <a:ext uri="{0D108BD9-81ED-4DB2-BD59-A6C34878D82A}">
                    <a16:rowId xmlns:a16="http://schemas.microsoft.com/office/drawing/2014/main" val="818489312"/>
                  </a:ext>
                </a:extLst>
              </a:tr>
              <a:tr h="257453">
                <a:tc>
                  <a:txBody>
                    <a:bodyPr/>
                    <a:lstStyle/>
                    <a:p>
                      <a:pPr algn="l" fontAlgn="b"/>
                      <a:r>
                        <a:rPr lang="en-US" sz="1300" b="1" u="none" strike="noStrike" dirty="0">
                          <a:effectLst/>
                        </a:rPr>
                        <a:t>                           Octoberfest</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639.80</a:t>
                      </a:r>
                    </a:p>
                  </a:txBody>
                  <a:tcPr marL="7756" marR="7756" marT="7756" marB="0" anchor="b"/>
                </a:tc>
                <a:tc>
                  <a:txBody>
                    <a:bodyPr/>
                    <a:lstStyle/>
                    <a:p>
                      <a:pPr algn="r" fontAlgn="b"/>
                      <a:r>
                        <a:rPr lang="en-US" sz="1300" b="1" u="none" strike="noStrike">
                          <a:effectLst/>
                        </a:rPr>
                        <a:t>0%</a:t>
                      </a:r>
                      <a:endParaRPr lang="en-US" sz="1300" b="1" i="0" u="none" strike="noStrike">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2767059852"/>
                  </a:ext>
                </a:extLst>
              </a:tr>
              <a:tr h="210956">
                <a:tc>
                  <a:txBody>
                    <a:bodyPr/>
                    <a:lstStyle/>
                    <a:p>
                      <a:pPr algn="l" fontAlgn="b"/>
                      <a:r>
                        <a:rPr lang="en-US" sz="1300" b="1" u="none" strike="noStrike" dirty="0">
                          <a:effectLst/>
                        </a:rPr>
                        <a:t>                           Safety Town</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a:effectLst/>
                        </a:rPr>
                        <a:t>                 200.00 </a:t>
                      </a:r>
                      <a:endParaRPr lang="en-US" sz="1300" b="1" i="0" u="none" strike="noStrike">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i="0" u="none" strike="noStrike" dirty="0">
                          <a:solidFill>
                            <a:srgbClr val="000000"/>
                          </a:solidFill>
                          <a:effectLst/>
                          <a:latin typeface="Calibri" panose="020F0502020204030204" pitchFamily="34" charset="0"/>
                        </a:rPr>
                        <a:t> $      200.00</a:t>
                      </a:r>
                    </a:p>
                  </a:txBody>
                  <a:tcPr marL="7756" marR="7756" marT="7756" marB="0" anchor="b"/>
                </a:tc>
                <a:tc>
                  <a:txBody>
                    <a:bodyPr/>
                    <a:lstStyle/>
                    <a:p>
                      <a:pPr algn="r" fontAlgn="b"/>
                      <a:r>
                        <a:rPr lang="en-US" sz="1300" b="1" u="none" strike="noStrike" dirty="0">
                          <a:effectLst/>
                        </a:rPr>
                        <a:t>100%</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3743293880"/>
                  </a:ext>
                </a:extLst>
              </a:tr>
              <a:tr h="210956">
                <a:tc>
                  <a:txBody>
                    <a:bodyPr/>
                    <a:lstStyle/>
                    <a:p>
                      <a:pPr algn="l" fontAlgn="b"/>
                      <a:r>
                        <a:rPr lang="en-US" sz="1300" b="1" u="none" strike="noStrike" dirty="0">
                          <a:effectLst/>
                        </a:rPr>
                        <a:t>                            Swim Team</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a:effectLst/>
                        </a:rPr>
                        <a:t>                 500.00 </a:t>
                      </a:r>
                      <a:endParaRPr lang="en-US" sz="1300" b="1" i="0" u="none" strike="noStrike">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a:effectLst/>
                        </a:rPr>
                        <a:t> $      500.00 </a:t>
                      </a:r>
                      <a:endParaRPr lang="en-US" sz="1300" b="1" i="0" u="none" strike="noStrike">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u="none" strike="noStrike">
                          <a:effectLst/>
                        </a:rPr>
                        <a:t>100%</a:t>
                      </a:r>
                      <a:endParaRPr lang="en-US" sz="1300" b="1" i="0" u="none" strike="noStrike">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2190885874"/>
                  </a:ext>
                </a:extLst>
              </a:tr>
              <a:tr h="332689">
                <a:tc>
                  <a:txBody>
                    <a:bodyPr/>
                    <a:lstStyle/>
                    <a:p>
                      <a:pPr algn="l" fontAlgn="b"/>
                      <a:r>
                        <a:rPr lang="en-US" sz="1300" b="1" u="none" strike="noStrike" dirty="0">
                          <a:effectLst/>
                        </a:rPr>
                        <a:t>         Capital </a:t>
                      </a:r>
                      <a:r>
                        <a:rPr lang="en-US" sz="1300" b="1" u="none" strike="noStrike" dirty="0" err="1">
                          <a:effectLst/>
                        </a:rPr>
                        <a:t>Improvemnts</a:t>
                      </a:r>
                      <a:r>
                        <a:rPr lang="en-US" sz="1300" b="1" u="none" strike="noStrike" dirty="0">
                          <a:effectLst/>
                        </a:rPr>
                        <a:t>  (</a:t>
                      </a:r>
                      <a:r>
                        <a:rPr lang="en-US" sz="1300" b="1" u="none" strike="noStrike" dirty="0" err="1">
                          <a:effectLst/>
                        </a:rPr>
                        <a:t>Res.Fund</a:t>
                      </a:r>
                      <a:r>
                        <a:rPr lang="en-US" sz="1300" b="1" u="none" strike="noStrike" dirty="0">
                          <a:effectLst/>
                        </a:rPr>
                        <a:t> </a:t>
                      </a:r>
                      <a:r>
                        <a:rPr lang="en-US" sz="1300" b="1" u="none" strike="noStrike" dirty="0" err="1">
                          <a:effectLst/>
                        </a:rPr>
                        <a:t>Contrb</a:t>
                      </a:r>
                      <a:r>
                        <a:rPr lang="en-US" sz="1300" b="1" u="none" strike="noStrike" dirty="0">
                          <a:effectLst/>
                        </a:rPr>
                        <a:t>.)</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32,071.00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u="none" strike="noStrike" dirty="0">
                          <a:effectLst/>
                        </a:rPr>
                        <a:t>0%</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3307983409"/>
                  </a:ext>
                </a:extLst>
              </a:tr>
              <a:tr h="210956">
                <a:tc>
                  <a:txBody>
                    <a:bodyPr/>
                    <a:lstStyle/>
                    <a:p>
                      <a:pPr algn="l" fontAlgn="b"/>
                      <a:r>
                        <a:rPr lang="en-US" sz="1300" b="1" u="none" strike="noStrike">
                          <a:effectLst/>
                        </a:rPr>
                        <a:t>TOTAL EXPENSE</a:t>
                      </a:r>
                      <a:endParaRPr lang="en-US" sz="1300" b="1" i="0" u="none" strike="noStrike">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      145,707.00</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l" fontAlgn="b"/>
                      <a:r>
                        <a:rPr lang="en-US" sz="1300" b="1" u="none" strike="noStrike" dirty="0">
                          <a:effectLst/>
                        </a:rPr>
                        <a:t> $  97,944.72 </a:t>
                      </a:r>
                      <a:endParaRPr lang="en-US" sz="1300" b="1" i="0" u="none" strike="noStrike" dirty="0">
                        <a:solidFill>
                          <a:srgbClr val="000000"/>
                        </a:solidFill>
                        <a:effectLst/>
                        <a:latin typeface="Calibri" panose="020F0502020204030204" pitchFamily="34" charset="0"/>
                      </a:endParaRPr>
                    </a:p>
                  </a:txBody>
                  <a:tcPr marL="7756" marR="7756" marT="7756" marB="0" anchor="b"/>
                </a:tc>
                <a:tc>
                  <a:txBody>
                    <a:bodyPr/>
                    <a:lstStyle/>
                    <a:p>
                      <a:pPr algn="r" fontAlgn="b"/>
                      <a:r>
                        <a:rPr lang="en-US" sz="1300" b="1" u="none" strike="noStrike" dirty="0">
                          <a:effectLst/>
                        </a:rPr>
                        <a:t>67%</a:t>
                      </a:r>
                      <a:endParaRPr lang="en-US" sz="1300" b="1" i="0" u="none" strike="noStrike" dirty="0">
                        <a:solidFill>
                          <a:srgbClr val="000000"/>
                        </a:solidFill>
                        <a:effectLst/>
                        <a:latin typeface="Calibri" panose="020F0502020204030204" pitchFamily="34" charset="0"/>
                      </a:endParaRPr>
                    </a:p>
                  </a:txBody>
                  <a:tcPr marL="7756" marR="7756" marT="7756" marB="0" anchor="b"/>
                </a:tc>
                <a:extLst>
                  <a:ext uri="{0D108BD9-81ED-4DB2-BD59-A6C34878D82A}">
                    <a16:rowId xmlns:a16="http://schemas.microsoft.com/office/drawing/2014/main" val="152630310"/>
                  </a:ext>
                </a:extLst>
              </a:tr>
            </a:tbl>
          </a:graphicData>
        </a:graphic>
      </p:graphicFrame>
    </p:spTree>
    <p:extLst>
      <p:ext uri="{BB962C8B-B14F-4D97-AF65-F5344CB8AC3E}">
        <p14:creationId xmlns:p14="http://schemas.microsoft.com/office/powerpoint/2010/main" val="2993486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11CF034-65AD-4FE4-828A-00F7AC212B1B}"/>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TREASURER’S REPORT</a:t>
            </a:r>
          </a:p>
        </p:txBody>
      </p:sp>
      <p:sp>
        <p:nvSpPr>
          <p:cNvPr id="11" name="TextBox 10">
            <a:extLst>
              <a:ext uri="{FF2B5EF4-FFF2-40B4-BE49-F238E27FC236}">
                <a16:creationId xmlns:a16="http://schemas.microsoft.com/office/drawing/2014/main" id="{B6C25A71-D8F0-4503-86A6-5B0D6295F5F4}"/>
              </a:ext>
            </a:extLst>
          </p:cNvPr>
          <p:cNvSpPr txBox="1"/>
          <p:nvPr/>
        </p:nvSpPr>
        <p:spPr>
          <a:xfrm>
            <a:off x="3172803" y="2286029"/>
            <a:ext cx="5871795" cy="230832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Architectural Fees		$750.00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Disclosure Packets                  $2,000.00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Dues (589X$220.00)	       $129,580.00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Verizon Tower                        $10,950.00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TOTAL INCOME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$143,280.00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D7F62CB7-5B46-416B-88F1-C40B5999BBCA}"/>
              </a:ext>
            </a:extLst>
          </p:cNvPr>
          <p:cNvSpPr txBox="1"/>
          <p:nvPr/>
        </p:nvSpPr>
        <p:spPr>
          <a:xfrm>
            <a:off x="3658516" y="1911955"/>
            <a:ext cx="1069104"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INCOME</a:t>
            </a:r>
          </a:p>
        </p:txBody>
      </p:sp>
      <p:sp>
        <p:nvSpPr>
          <p:cNvPr id="13" name="TextBox 12">
            <a:extLst>
              <a:ext uri="{FF2B5EF4-FFF2-40B4-BE49-F238E27FC236}">
                <a16:creationId xmlns:a16="http://schemas.microsoft.com/office/drawing/2014/main" id="{523B9187-5150-428E-8C52-2363C2BD0BAF}"/>
              </a:ext>
            </a:extLst>
          </p:cNvPr>
          <p:cNvSpPr txBox="1"/>
          <p:nvPr/>
        </p:nvSpPr>
        <p:spPr>
          <a:xfrm>
            <a:off x="6839757" y="1597789"/>
            <a:ext cx="1069104"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2024 BUDGET</a:t>
            </a:r>
          </a:p>
        </p:txBody>
      </p:sp>
      <p:sp>
        <p:nvSpPr>
          <p:cNvPr id="16" name="TextBox 15">
            <a:extLst>
              <a:ext uri="{FF2B5EF4-FFF2-40B4-BE49-F238E27FC236}">
                <a16:creationId xmlns:a16="http://schemas.microsoft.com/office/drawing/2014/main" id="{20962D78-5294-4FC6-99AF-F3A70B5B42E5}"/>
              </a:ext>
            </a:extLst>
          </p:cNvPr>
          <p:cNvSpPr txBox="1"/>
          <p:nvPr/>
        </p:nvSpPr>
        <p:spPr>
          <a:xfrm>
            <a:off x="4409770" y="739532"/>
            <a:ext cx="333313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2024 Budget </a:t>
            </a:r>
          </a:p>
        </p:txBody>
      </p:sp>
      <p:sp>
        <p:nvSpPr>
          <p:cNvPr id="17" name="TextBox 16">
            <a:extLst>
              <a:ext uri="{FF2B5EF4-FFF2-40B4-BE49-F238E27FC236}">
                <a16:creationId xmlns:a16="http://schemas.microsoft.com/office/drawing/2014/main" id="{2EBBDB2D-B038-4795-8BC4-E991DA146CA3}"/>
              </a:ext>
            </a:extLst>
          </p:cNvPr>
          <p:cNvSpPr txBox="1"/>
          <p:nvPr/>
        </p:nvSpPr>
        <p:spPr>
          <a:xfrm>
            <a:off x="10519427" y="6400801"/>
            <a:ext cx="1264532"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Page 1 of 2</a:t>
            </a:r>
          </a:p>
        </p:txBody>
      </p:sp>
    </p:spTree>
    <p:extLst>
      <p:ext uri="{BB962C8B-B14F-4D97-AF65-F5344CB8AC3E}">
        <p14:creationId xmlns:p14="http://schemas.microsoft.com/office/powerpoint/2010/main" val="890335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3"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11CF034-65AD-4FE4-828A-00F7AC212B1B}"/>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TREASURER’S REPORT</a:t>
            </a:r>
          </a:p>
        </p:txBody>
      </p:sp>
      <p:sp>
        <p:nvSpPr>
          <p:cNvPr id="3" name="TextBox 2">
            <a:extLst>
              <a:ext uri="{FF2B5EF4-FFF2-40B4-BE49-F238E27FC236}">
                <a16:creationId xmlns:a16="http://schemas.microsoft.com/office/drawing/2014/main" id="{B7AFC49F-7ECA-4AB4-9CCF-E8B3423811B0}"/>
              </a:ext>
            </a:extLst>
          </p:cNvPr>
          <p:cNvSpPr txBox="1"/>
          <p:nvPr/>
        </p:nvSpPr>
        <p:spPr>
          <a:xfrm>
            <a:off x="334759" y="1920729"/>
            <a:ext cx="4078291" cy="35394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Admin- Stipend                            $ 1,800.00 Annual Meeting	                    $750.00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Annual State Registration              $155.00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Board Treasurer Supplies               $350.00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Disclosure Pkg Costs	                    $300.00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Stipend                                       $800.00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Dues Letters- Cost                           $750.00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Stipend                                      $883.50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Electricity		                $3,900.00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Garage Sale                                      $400.00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Grounds Improvements             $3,790.50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Grounds Maintenance              $60,925.00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Insurance-Common Area           $7,500.00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Legal Fees                                   $11,500.00</a:t>
            </a:r>
          </a:p>
        </p:txBody>
      </p:sp>
      <p:sp>
        <p:nvSpPr>
          <p:cNvPr id="10" name="TextBox 9">
            <a:extLst>
              <a:ext uri="{FF2B5EF4-FFF2-40B4-BE49-F238E27FC236}">
                <a16:creationId xmlns:a16="http://schemas.microsoft.com/office/drawing/2014/main" id="{FB0ABA7A-A57A-4EC2-840B-9766FF455FED}"/>
              </a:ext>
            </a:extLst>
          </p:cNvPr>
          <p:cNvSpPr txBox="1"/>
          <p:nvPr/>
        </p:nvSpPr>
        <p:spPr>
          <a:xfrm>
            <a:off x="801808" y="1607146"/>
            <a:ext cx="119147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EXPENSES</a:t>
            </a:r>
          </a:p>
        </p:txBody>
      </p:sp>
      <p:sp>
        <p:nvSpPr>
          <p:cNvPr id="11" name="TextBox 10">
            <a:extLst>
              <a:ext uri="{FF2B5EF4-FFF2-40B4-BE49-F238E27FC236}">
                <a16:creationId xmlns:a16="http://schemas.microsoft.com/office/drawing/2014/main" id="{08BBF617-B34A-46B0-96CF-53EF27911DAF}"/>
              </a:ext>
            </a:extLst>
          </p:cNvPr>
          <p:cNvSpPr txBox="1"/>
          <p:nvPr/>
        </p:nvSpPr>
        <p:spPr>
          <a:xfrm>
            <a:off x="2521985" y="1584367"/>
            <a:ext cx="163005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2024 BUDGET</a:t>
            </a:r>
          </a:p>
        </p:txBody>
      </p:sp>
      <p:sp>
        <p:nvSpPr>
          <p:cNvPr id="14" name="TextBox 13">
            <a:extLst>
              <a:ext uri="{FF2B5EF4-FFF2-40B4-BE49-F238E27FC236}">
                <a16:creationId xmlns:a16="http://schemas.microsoft.com/office/drawing/2014/main" id="{E50BD7E6-84DF-47FE-AFDA-4736B3802182}"/>
              </a:ext>
            </a:extLst>
          </p:cNvPr>
          <p:cNvSpPr txBox="1"/>
          <p:nvPr/>
        </p:nvSpPr>
        <p:spPr>
          <a:xfrm>
            <a:off x="10519427" y="6400801"/>
            <a:ext cx="1264532"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Page 2 of 2</a:t>
            </a:r>
          </a:p>
        </p:txBody>
      </p:sp>
      <p:sp>
        <p:nvSpPr>
          <p:cNvPr id="15" name="TextBox 14">
            <a:extLst>
              <a:ext uri="{FF2B5EF4-FFF2-40B4-BE49-F238E27FC236}">
                <a16:creationId xmlns:a16="http://schemas.microsoft.com/office/drawing/2014/main" id="{3664ABDB-A6F2-41EA-9452-A7055871F294}"/>
              </a:ext>
            </a:extLst>
          </p:cNvPr>
          <p:cNvSpPr txBox="1"/>
          <p:nvPr/>
        </p:nvSpPr>
        <p:spPr>
          <a:xfrm>
            <a:off x="4409770" y="739532"/>
            <a:ext cx="333313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2024 Budget </a:t>
            </a:r>
          </a:p>
        </p:txBody>
      </p:sp>
      <p:sp>
        <p:nvSpPr>
          <p:cNvPr id="16" name="TextBox 15">
            <a:extLst>
              <a:ext uri="{FF2B5EF4-FFF2-40B4-BE49-F238E27FC236}">
                <a16:creationId xmlns:a16="http://schemas.microsoft.com/office/drawing/2014/main" id="{1E17316A-04DC-4DB6-AC48-CA2D045B3BA6}"/>
              </a:ext>
            </a:extLst>
          </p:cNvPr>
          <p:cNvSpPr txBox="1"/>
          <p:nvPr/>
        </p:nvSpPr>
        <p:spPr>
          <a:xfrm>
            <a:off x="4367000" y="1901276"/>
            <a:ext cx="3788864" cy="329320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Luminaries                                   $3,200.00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Neighborhood Activities           $2,750.00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Neighborhood Watch                $   300.00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Pond Maintenance                    $4,610.00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 Box Rental                             $   166.00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Reserve Fund Update                $2,000.00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Storage Unit                                $1,800.00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Taxes-Accountant Fees              $   850.00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-Federal 	               $3,600.00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-State                                  $   800.00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Welcome Packets                       $   100.00           </a:t>
            </a:r>
          </a:p>
        </p:txBody>
      </p:sp>
      <p:sp>
        <p:nvSpPr>
          <p:cNvPr id="18" name="TextBox 17">
            <a:extLst>
              <a:ext uri="{FF2B5EF4-FFF2-40B4-BE49-F238E27FC236}">
                <a16:creationId xmlns:a16="http://schemas.microsoft.com/office/drawing/2014/main" id="{94069A18-70A9-4127-B594-95DDDB0CF86C}"/>
              </a:ext>
            </a:extLst>
          </p:cNvPr>
          <p:cNvSpPr txBox="1"/>
          <p:nvPr/>
        </p:nvSpPr>
        <p:spPr>
          <a:xfrm>
            <a:off x="8516212" y="1906195"/>
            <a:ext cx="3267747" cy="255454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Reserve Fund Contrib. $29,300.00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TOTAL EXPENSES        $143,280.00     </a:t>
            </a:r>
          </a:p>
        </p:txBody>
      </p:sp>
      <p:sp>
        <p:nvSpPr>
          <p:cNvPr id="20" name="TextBox 19">
            <a:extLst>
              <a:ext uri="{FF2B5EF4-FFF2-40B4-BE49-F238E27FC236}">
                <a16:creationId xmlns:a16="http://schemas.microsoft.com/office/drawing/2014/main" id="{FB78DF68-197C-4A5B-A800-6EA9C44BB6F0}"/>
              </a:ext>
            </a:extLst>
          </p:cNvPr>
          <p:cNvSpPr txBox="1"/>
          <p:nvPr/>
        </p:nvSpPr>
        <p:spPr>
          <a:xfrm>
            <a:off x="4597058" y="1626814"/>
            <a:ext cx="119147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EXPENSES</a:t>
            </a:r>
          </a:p>
        </p:txBody>
      </p:sp>
      <p:sp>
        <p:nvSpPr>
          <p:cNvPr id="21" name="TextBox 20">
            <a:extLst>
              <a:ext uri="{FF2B5EF4-FFF2-40B4-BE49-F238E27FC236}">
                <a16:creationId xmlns:a16="http://schemas.microsoft.com/office/drawing/2014/main" id="{6D752A41-AF51-4300-8878-62539BF0081A}"/>
              </a:ext>
            </a:extLst>
          </p:cNvPr>
          <p:cNvSpPr txBox="1"/>
          <p:nvPr/>
        </p:nvSpPr>
        <p:spPr>
          <a:xfrm>
            <a:off x="6317236" y="1604035"/>
            <a:ext cx="163005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2024 BUDGET</a:t>
            </a:r>
          </a:p>
        </p:txBody>
      </p:sp>
      <p:sp>
        <p:nvSpPr>
          <p:cNvPr id="22" name="TextBox 21">
            <a:extLst>
              <a:ext uri="{FF2B5EF4-FFF2-40B4-BE49-F238E27FC236}">
                <a16:creationId xmlns:a16="http://schemas.microsoft.com/office/drawing/2014/main" id="{C98EA31C-0655-4C28-872B-C599B96CD416}"/>
              </a:ext>
            </a:extLst>
          </p:cNvPr>
          <p:cNvSpPr txBox="1"/>
          <p:nvPr/>
        </p:nvSpPr>
        <p:spPr>
          <a:xfrm>
            <a:off x="8657764" y="1631733"/>
            <a:ext cx="119147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EXPENSES</a:t>
            </a:r>
          </a:p>
        </p:txBody>
      </p:sp>
      <p:sp>
        <p:nvSpPr>
          <p:cNvPr id="23" name="TextBox 22">
            <a:extLst>
              <a:ext uri="{FF2B5EF4-FFF2-40B4-BE49-F238E27FC236}">
                <a16:creationId xmlns:a16="http://schemas.microsoft.com/office/drawing/2014/main" id="{9DC1FBA0-6738-448E-83EE-3908CA9071CA}"/>
              </a:ext>
            </a:extLst>
          </p:cNvPr>
          <p:cNvSpPr txBox="1"/>
          <p:nvPr/>
        </p:nvSpPr>
        <p:spPr>
          <a:xfrm>
            <a:off x="9891257" y="1608954"/>
            <a:ext cx="163005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2024 BUDGET</a:t>
            </a:r>
          </a:p>
        </p:txBody>
      </p:sp>
    </p:spTree>
    <p:extLst>
      <p:ext uri="{BB962C8B-B14F-4D97-AF65-F5344CB8AC3E}">
        <p14:creationId xmlns:p14="http://schemas.microsoft.com/office/powerpoint/2010/main" val="500474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11CF034-65AD-4FE4-828A-00F7AC212B1B}"/>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TREASURER’S REPORT</a:t>
            </a:r>
          </a:p>
        </p:txBody>
      </p:sp>
      <p:cxnSp>
        <p:nvCxnSpPr>
          <p:cNvPr id="12" name="Straight Connector 11">
            <a:extLst>
              <a:ext uri="{FF2B5EF4-FFF2-40B4-BE49-F238E27FC236}">
                <a16:creationId xmlns:a16="http://schemas.microsoft.com/office/drawing/2014/main" id="{21B8EA6B-DC11-4003-9949-929587731114}"/>
              </a:ext>
            </a:extLst>
          </p:cNvPr>
          <p:cNvCxnSpPr/>
          <p:nvPr/>
        </p:nvCxnSpPr>
        <p:spPr>
          <a:xfrm>
            <a:off x="5867400" y="1504335"/>
            <a:ext cx="0" cy="4969183"/>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D629709-B84A-4EF4-A8ED-D7F0ACF21F28}"/>
              </a:ext>
            </a:extLst>
          </p:cNvPr>
          <p:cNvSpPr txBox="1"/>
          <p:nvPr/>
        </p:nvSpPr>
        <p:spPr>
          <a:xfrm>
            <a:off x="4409770" y="739533"/>
            <a:ext cx="333313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2024 Annual Dues Letter </a:t>
            </a:r>
          </a:p>
        </p:txBody>
      </p:sp>
      <p:sp>
        <p:nvSpPr>
          <p:cNvPr id="16" name="TextBox 15">
            <a:extLst>
              <a:ext uri="{FF2B5EF4-FFF2-40B4-BE49-F238E27FC236}">
                <a16:creationId xmlns:a16="http://schemas.microsoft.com/office/drawing/2014/main" id="{366B5D5E-E1C9-41C8-BDCE-3775284E498B}"/>
              </a:ext>
            </a:extLst>
          </p:cNvPr>
          <p:cNvSpPr txBox="1"/>
          <p:nvPr/>
        </p:nvSpPr>
        <p:spPr>
          <a:xfrm>
            <a:off x="124289" y="1543597"/>
            <a:ext cx="5743111"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letter is to inform you that the annual Running Man Community Association, Inc. (RMCA) assessment will increase for the 2024 calendar year to </a:t>
            </a: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$ 220.00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 lot owned which reflects an increase of 5% in accordance with our Covenants and Bylaws.  Annual assessment payments are due </a:t>
            </a: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January 1st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each year.  Any assessment payment which is not paid within 30 days will be delinquent.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Your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2024</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annual assessment payment should be submitted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891" marR="0" lvl="0" indent="-342891"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Payment is due and payable by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January 1, 2024, and will be considered delinquent if not received by January 31, 2024.</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891" marR="0" lvl="0" indent="-342891"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Make c</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hecks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payable to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RMCA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the amount of</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$ 220.00</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891" marR="0" lvl="0" indent="-342891"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Mail to:	           Running Man Community Association</a:t>
            </a:r>
          </a:p>
          <a:p>
            <a:pPr marL="914377" marR="0" lvl="0" indent="457189"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P.O. Box 2114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Poquoson, VA  23662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891" marR="0" lvl="0" indent="-342891"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Please Include your Running Man </a:t>
            </a: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street address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 the check to ensure proper credit to your account</a:t>
            </a:r>
          </a:p>
        </p:txBody>
      </p:sp>
      <p:sp>
        <p:nvSpPr>
          <p:cNvPr id="15" name="TextBox 14">
            <a:extLst>
              <a:ext uri="{FF2B5EF4-FFF2-40B4-BE49-F238E27FC236}">
                <a16:creationId xmlns:a16="http://schemas.microsoft.com/office/drawing/2014/main" id="{E0704D20-552D-4833-A7FB-D60C6FD99985}"/>
              </a:ext>
            </a:extLst>
          </p:cNvPr>
          <p:cNvSpPr txBox="1"/>
          <p:nvPr/>
        </p:nvSpPr>
        <p:spPr>
          <a:xfrm>
            <a:off x="5867397" y="1538768"/>
            <a:ext cx="5992371" cy="5115759"/>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 Payments:  via online banking, personal check, cashier’s check, or money order must be postmarked by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January 31, 2024</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be submitted for the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2024</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annual assessment amount of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$220.00</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be considered on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891" marR="0" lvl="0" indent="-342891"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Failure to pay your assessment in full by the deadline may result in your account being turned over to our attorney for collections.  The initial charge for the demand letter from our attorney will be $ 192.00, which amount will be added to your account.   Such amounts are your responsibility under the governing documents of the Association.  Legal fees and costs shall continue to accrue as additional collections efforts are taken until such amount is paid in full.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891" marR="0" lvl="0" indent="-342891"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avoid additional charges and / or collections actions, including, but not limited to, the filing of a memorandum of lien against your l</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please make your payment on time.</a:t>
            </a:r>
          </a:p>
          <a:p>
            <a:pPr marL="457189" marR="0" lvl="0" indent="0" algn="l" defTabSz="914400" rtl="0" eaLnBrk="1" fontAlgn="auto" latinLnBrk="0" hangingPunct="1">
              <a:lnSpc>
                <a:spcPct val="115000"/>
              </a:lnSpc>
              <a:spcBef>
                <a:spcPts val="0"/>
              </a:spcBef>
              <a:spcAft>
                <a:spcPts val="1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The RMCA will </a:t>
            </a: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send multiple reminder letters.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Thank you in advance for your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cida Handwriting" panose="03010101010101010101" pitchFamily="66" charset="0"/>
                <a:ea typeface="Calibri" panose="020F0502020204030204" pitchFamily="34" charset="0"/>
                <a:cs typeface="Times New Roman" panose="02020603050405020304" pitchFamily="18" charset="0"/>
              </a:rPr>
              <a:t>RMCA Board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9710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927DD8DA-E085-4C1E-B71D-35289EC313BE}"/>
              </a:ext>
            </a:extLst>
          </p:cNvPr>
          <p:cNvSpPr txBox="1"/>
          <p:nvPr/>
        </p:nvSpPr>
        <p:spPr>
          <a:xfrm>
            <a:off x="2862691" y="2836676"/>
            <a:ext cx="6438900"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James Wright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Neighborhood Watch</a:t>
            </a:r>
          </a:p>
        </p:txBody>
      </p:sp>
    </p:spTree>
    <p:extLst>
      <p:ext uri="{BB962C8B-B14F-4D97-AF65-F5344CB8AC3E}">
        <p14:creationId xmlns:p14="http://schemas.microsoft.com/office/powerpoint/2010/main" val="145950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FA71A9D-4AD8-7E4B-A54E-99544ABA6794}"/>
              </a:ext>
            </a:extLst>
          </p:cNvPr>
          <p:cNvSpPr txBox="1"/>
          <p:nvPr/>
        </p:nvSpPr>
        <p:spPr>
          <a:xfrm>
            <a:off x="3365500" y="304801"/>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NEIGHBORHOOD WATCH</a:t>
            </a:r>
          </a:p>
        </p:txBody>
      </p:sp>
      <p:pic>
        <p:nvPicPr>
          <p:cNvPr id="3" name="Picture 2">
            <a:extLst>
              <a:ext uri="{FF2B5EF4-FFF2-40B4-BE49-F238E27FC236}">
                <a16:creationId xmlns:a16="http://schemas.microsoft.com/office/drawing/2014/main" id="{AAB97312-0B15-4996-2398-44910D76577D}"/>
              </a:ext>
            </a:extLst>
          </p:cNvPr>
          <p:cNvPicPr>
            <a:picLocks noChangeAspect="1"/>
          </p:cNvPicPr>
          <p:nvPr/>
        </p:nvPicPr>
        <p:blipFill>
          <a:blip r:embed="rId3"/>
          <a:stretch>
            <a:fillRect/>
          </a:stretch>
        </p:blipFill>
        <p:spPr>
          <a:xfrm>
            <a:off x="7523889" y="1909760"/>
            <a:ext cx="3295650" cy="3648075"/>
          </a:xfrm>
          <a:prstGeom prst="rect">
            <a:avLst/>
          </a:prstGeom>
        </p:spPr>
      </p:pic>
      <p:sp>
        <p:nvSpPr>
          <p:cNvPr id="9" name="TextBox 8">
            <a:extLst>
              <a:ext uri="{FF2B5EF4-FFF2-40B4-BE49-F238E27FC236}">
                <a16:creationId xmlns:a16="http://schemas.microsoft.com/office/drawing/2014/main" id="{F4878876-2DBA-A927-33E9-600AFC5B362E}"/>
              </a:ext>
            </a:extLst>
          </p:cNvPr>
          <p:cNvSpPr txBox="1"/>
          <p:nvPr/>
        </p:nvSpPr>
        <p:spPr>
          <a:xfrm>
            <a:off x="969818" y="1347336"/>
            <a:ext cx="102523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Flock Safety Sparrow Automatic License Plate Recognition (ALPR) Camera</a:t>
            </a:r>
          </a:p>
        </p:txBody>
      </p:sp>
      <p:sp>
        <p:nvSpPr>
          <p:cNvPr id="10" name="TextBox 9">
            <a:extLst>
              <a:ext uri="{FF2B5EF4-FFF2-40B4-BE49-F238E27FC236}">
                <a16:creationId xmlns:a16="http://schemas.microsoft.com/office/drawing/2014/main" id="{C96CF16B-1B3E-9628-AC73-D0E44ED2ACCF}"/>
              </a:ext>
            </a:extLst>
          </p:cNvPr>
          <p:cNvSpPr txBox="1"/>
          <p:nvPr/>
        </p:nvSpPr>
        <p:spPr>
          <a:xfrm>
            <a:off x="706582" y="1842623"/>
            <a:ext cx="6858000"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Self contained - Can be installed anywhere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Company maintains and services the camera for an annual subscription price of $2,400/unit per year (plus a one-time installation cost of $350 per camera).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Provides vehicle “Fingerprint” technology. Footage provides ability to provide: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Timestamp</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Vehicle Make and Color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License plate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Number of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sng" strike="noStrike" kern="1200" cap="none" spc="0" normalizeH="0" baseline="0" noProof="0" dirty="0">
                <a:ln>
                  <a:noFill/>
                </a:ln>
                <a:solidFill>
                  <a:prstClr val="black"/>
                </a:solidFill>
                <a:effectLst/>
                <a:uLnTx/>
                <a:uFillTx/>
                <a:latin typeface="Calibri" panose="020F0502020204030204"/>
                <a:ea typeface="+mn-ea"/>
                <a:cs typeface="+mn-cs"/>
              </a:rPr>
              <a:t>Software compatible with software installed in York County patrol cars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Recommended by incoming York County Sherriff MAJ Montgomery </a:t>
            </a:r>
          </a:p>
        </p:txBody>
      </p:sp>
      <p:sp>
        <p:nvSpPr>
          <p:cNvPr id="12" name="TextBox 11">
            <a:extLst>
              <a:ext uri="{FF2B5EF4-FFF2-40B4-BE49-F238E27FC236}">
                <a16:creationId xmlns:a16="http://schemas.microsoft.com/office/drawing/2014/main" id="{1F0C5E7A-CE75-4F45-CA80-63122A7B72A8}"/>
              </a:ext>
            </a:extLst>
          </p:cNvPr>
          <p:cNvSpPr txBox="1"/>
          <p:nvPr/>
        </p:nvSpPr>
        <p:spPr>
          <a:xfrm>
            <a:off x="10019140" y="4710545"/>
            <a:ext cx="1992751" cy="1200329"/>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RM Trail x4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Messongo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X1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Pohick X1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Tuckahoe X1</a:t>
            </a:r>
          </a:p>
        </p:txBody>
      </p:sp>
      <p:sp>
        <p:nvSpPr>
          <p:cNvPr id="13" name="TextBox 12">
            <a:extLst>
              <a:ext uri="{FF2B5EF4-FFF2-40B4-BE49-F238E27FC236}">
                <a16:creationId xmlns:a16="http://schemas.microsoft.com/office/drawing/2014/main" id="{81B7A645-0A66-C2D4-648E-BE4510B3DB1C}"/>
              </a:ext>
            </a:extLst>
          </p:cNvPr>
          <p:cNvSpPr txBox="1"/>
          <p:nvPr/>
        </p:nvSpPr>
        <p:spPr>
          <a:xfrm>
            <a:off x="10019140" y="4364803"/>
            <a:ext cx="19927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Potential Sites</a:t>
            </a:r>
          </a:p>
        </p:txBody>
      </p:sp>
      <p:sp>
        <p:nvSpPr>
          <p:cNvPr id="14" name="TextBox 13">
            <a:extLst>
              <a:ext uri="{FF2B5EF4-FFF2-40B4-BE49-F238E27FC236}">
                <a16:creationId xmlns:a16="http://schemas.microsoft.com/office/drawing/2014/main" id="{3BE468CA-5BE7-E965-BB6E-8D4A004590D2}"/>
              </a:ext>
            </a:extLst>
          </p:cNvPr>
          <p:cNvSpPr txBox="1"/>
          <p:nvPr/>
        </p:nvSpPr>
        <p:spPr>
          <a:xfrm>
            <a:off x="1862418" y="6407524"/>
            <a:ext cx="76722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Est. One-time Installation: $2450             Est. On-going annual expenses: $16,800</a:t>
            </a:r>
          </a:p>
        </p:txBody>
      </p:sp>
    </p:spTree>
    <p:extLst>
      <p:ext uri="{BB962C8B-B14F-4D97-AF65-F5344CB8AC3E}">
        <p14:creationId xmlns:p14="http://schemas.microsoft.com/office/powerpoint/2010/main" val="255213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FE2AC7-FA68-0673-7DD1-BC9FB351FAD8}"/>
              </a:ext>
            </a:extLst>
          </p:cNvPr>
          <p:cNvSpPr>
            <a:spLocks noGrp="1"/>
          </p:cNvSpPr>
          <p:nvPr>
            <p:ph type="title"/>
          </p:nvPr>
        </p:nvSpPr>
        <p:spPr>
          <a:xfrm>
            <a:off x="3030275" y="1310947"/>
            <a:ext cx="6321548" cy="637812"/>
          </a:xfrm>
        </p:spPr>
        <p:txBody>
          <a:bodyPr>
            <a:normAutofit/>
          </a:bodyPr>
          <a:lstStyle/>
          <a:p>
            <a:pPr algn="ctr"/>
            <a:r>
              <a:rPr lang="en-US" sz="3200" b="1" dirty="0">
                <a:latin typeface="Copperplate" panose="02000504000000020004" pitchFamily="2" charset="77"/>
                <a:cs typeface="Alasassy Caps" panose="020F0502020204030204" pitchFamily="34" charset="0"/>
              </a:rPr>
              <a:t>How to Report Road/Sign Issues?</a:t>
            </a:r>
          </a:p>
        </p:txBody>
      </p:sp>
      <p:pic>
        <p:nvPicPr>
          <p:cNvPr id="5" name="Content Placeholder 4" descr="A screenshot of a website&#10;&#10;Description automatically generated">
            <a:extLst>
              <a:ext uri="{FF2B5EF4-FFF2-40B4-BE49-F238E27FC236}">
                <a16:creationId xmlns:a16="http://schemas.microsoft.com/office/drawing/2014/main" id="{6647C62F-8FF5-BE4A-BFA1-B6EA848B3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318" y="1960858"/>
            <a:ext cx="3093988" cy="4576885"/>
          </a:xfrm>
          <a:prstGeom prst="rect">
            <a:avLst/>
          </a:prstGeom>
        </p:spPr>
      </p:pic>
      <p:pic>
        <p:nvPicPr>
          <p:cNvPr id="7" name="Picture 6" descr="A screenshot of a phone survey&#10;&#10;Description automatically generated">
            <a:extLst>
              <a:ext uri="{FF2B5EF4-FFF2-40B4-BE49-F238E27FC236}">
                <a16:creationId xmlns:a16="http://schemas.microsoft.com/office/drawing/2014/main" id="{EAF87514-AB36-4B0A-4C2D-A3DAAE25E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278" y="1950742"/>
            <a:ext cx="3093987" cy="4576885"/>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FD32EBA4-6FA2-BAA3-5BA0-01846DB4AAE6}"/>
                  </a:ext>
                </a:extLst>
              </p14:cNvPr>
              <p14:cNvContentPartPr/>
              <p14:nvPr/>
            </p14:nvContentPartPr>
            <p14:xfrm>
              <a:off x="2929542" y="6146318"/>
              <a:ext cx="1715258" cy="545214"/>
            </p14:xfrm>
          </p:contentPart>
        </mc:Choice>
        <mc:Fallback xmlns="">
          <p:pic>
            <p:nvPicPr>
              <p:cNvPr id="8" name="Ink 7">
                <a:extLst>
                  <a:ext uri="{FF2B5EF4-FFF2-40B4-BE49-F238E27FC236}">
                    <a16:creationId xmlns:a16="http://schemas.microsoft.com/office/drawing/2014/main" id="{FD32EBA4-6FA2-BAA3-5BA0-01846DB4AAE6}"/>
                  </a:ext>
                </a:extLst>
              </p:cNvPr>
              <p:cNvPicPr/>
              <p:nvPr/>
            </p:nvPicPr>
            <p:blipFill>
              <a:blip r:embed="rId5"/>
              <a:stretch>
                <a:fillRect/>
              </a:stretch>
            </p:blipFill>
            <p:spPr>
              <a:xfrm>
                <a:off x="2866508" y="6083339"/>
                <a:ext cx="1840967" cy="670811"/>
              </a:xfrm>
              <a:prstGeom prst="rect">
                <a:avLst/>
              </a:prstGeom>
            </p:spPr>
          </p:pic>
        </mc:Fallback>
      </mc:AlternateContent>
      <p:pic>
        <p:nvPicPr>
          <p:cNvPr id="3" name="Picture 2">
            <a:extLst>
              <a:ext uri="{FF2B5EF4-FFF2-40B4-BE49-F238E27FC236}">
                <a16:creationId xmlns:a16="http://schemas.microsoft.com/office/drawing/2014/main" id="{D819CDB3-0502-D533-C707-A36C38A84936}"/>
              </a:ext>
            </a:extLst>
          </p:cNvPr>
          <p:cNvPicPr/>
          <p:nvPr/>
        </p:nvPicPr>
        <p:blipFill>
          <a:blip r:embed="rId6" cstate="print"/>
          <a:srcRect/>
          <a:stretch>
            <a:fillRect/>
          </a:stretch>
        </p:blipFill>
        <p:spPr bwMode="auto">
          <a:xfrm>
            <a:off x="10557811" y="341904"/>
            <a:ext cx="1066800" cy="1038225"/>
          </a:xfrm>
          <a:prstGeom prst="rect">
            <a:avLst/>
          </a:prstGeom>
          <a:noFill/>
          <a:ln w="9525">
            <a:noFill/>
            <a:miter lim="800000"/>
            <a:headEnd/>
            <a:tailEnd/>
          </a:ln>
        </p:spPr>
      </p:pic>
      <p:grpSp>
        <p:nvGrpSpPr>
          <p:cNvPr id="4" name="Group 3">
            <a:extLst>
              <a:ext uri="{FF2B5EF4-FFF2-40B4-BE49-F238E27FC236}">
                <a16:creationId xmlns:a16="http://schemas.microsoft.com/office/drawing/2014/main" id="{92B73AAE-9863-7C5E-2529-9D2EDC231C2C}"/>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F074F0EE-7CCE-7082-63CE-744B7D796EDA}"/>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2AC4875-83AA-7C40-4761-424F9193CC8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26E7B96-F808-B853-17A9-746F848A1782}"/>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9E3A9C81-F5DA-58B9-E99C-17641D8CF95E}"/>
              </a:ext>
            </a:extLst>
          </p:cNvPr>
          <p:cNvSpPr txBox="1"/>
          <p:nvPr/>
        </p:nvSpPr>
        <p:spPr>
          <a:xfrm>
            <a:off x="3365500" y="304801"/>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NEIGHBORHOOD WATCH</a:t>
            </a:r>
          </a:p>
        </p:txBody>
      </p:sp>
    </p:spTree>
    <p:extLst>
      <p:ext uri="{BB962C8B-B14F-4D97-AF65-F5344CB8AC3E}">
        <p14:creationId xmlns:p14="http://schemas.microsoft.com/office/powerpoint/2010/main" val="2209144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37" y="0"/>
            <a:ext cx="10598727" cy="6858000"/>
          </a:xfrm>
          <a:prstGeom prst="rect">
            <a:avLst/>
          </a:prstGeom>
        </p:spPr>
      </p:pic>
    </p:spTree>
    <p:extLst>
      <p:ext uri="{BB962C8B-B14F-4D97-AF65-F5344CB8AC3E}">
        <p14:creationId xmlns:p14="http://schemas.microsoft.com/office/powerpoint/2010/main" val="1551281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62FF-D64D-98F3-5FC5-4AD544475020}"/>
              </a:ext>
            </a:extLst>
          </p:cNvPr>
          <p:cNvSpPr>
            <a:spLocks noGrp="1"/>
          </p:cNvSpPr>
          <p:nvPr>
            <p:ph type="title"/>
          </p:nvPr>
        </p:nvSpPr>
        <p:spPr>
          <a:xfrm>
            <a:off x="2587336" y="1293385"/>
            <a:ext cx="7017327" cy="570851"/>
          </a:xfrm>
        </p:spPr>
        <p:txBody>
          <a:bodyPr>
            <a:normAutofit/>
          </a:bodyPr>
          <a:lstStyle/>
          <a:p>
            <a:pPr algn="ctr"/>
            <a:r>
              <a:rPr lang="en-US" sz="3200" b="1" dirty="0">
                <a:latin typeface="Copperplate" panose="02000504000000020004" pitchFamily="2" charset="77"/>
              </a:rPr>
              <a:t>Need to report a streetlight outage?</a:t>
            </a:r>
          </a:p>
        </p:txBody>
      </p:sp>
      <p:pic>
        <p:nvPicPr>
          <p:cNvPr id="9" name="Picture 8" descr="A close-up of a telephone pole&#10;&#10;Description automatically generated">
            <a:extLst>
              <a:ext uri="{FF2B5EF4-FFF2-40B4-BE49-F238E27FC236}">
                <a16:creationId xmlns:a16="http://schemas.microsoft.com/office/drawing/2014/main" id="{80A3B12D-9A99-F808-02CE-603FA7076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669" y="1887881"/>
            <a:ext cx="3043480" cy="4527277"/>
          </a:xfrm>
          <a:prstGeom prst="rect">
            <a:avLst/>
          </a:prstGeom>
          <a:ln>
            <a:solidFill>
              <a:schemeClr val="accent1"/>
            </a:solidFill>
          </a:ln>
          <a:effectLst>
            <a:softEdge rad="0"/>
          </a:effectLst>
        </p:spPr>
      </p:pic>
      <p:pic>
        <p:nvPicPr>
          <p:cNvPr id="10" name="Picture 9" descr="A blue and white document with text&#10;&#10;Description automatically generated">
            <a:extLst>
              <a:ext uri="{FF2B5EF4-FFF2-40B4-BE49-F238E27FC236}">
                <a16:creationId xmlns:a16="http://schemas.microsoft.com/office/drawing/2014/main" id="{146DDBB3-DDE9-8225-1A07-3973D468C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708" y="1887881"/>
            <a:ext cx="3043480" cy="4527277"/>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60F7F76F-AAA9-0683-A832-DADDECE55E39}"/>
                  </a:ext>
                </a:extLst>
              </p14:cNvPr>
              <p14:cNvContentPartPr/>
              <p14:nvPr/>
            </p14:nvContentPartPr>
            <p14:xfrm>
              <a:off x="1809265" y="4007202"/>
              <a:ext cx="509400" cy="16920"/>
            </p14:xfrm>
          </p:contentPart>
        </mc:Choice>
        <mc:Fallback xmlns="">
          <p:pic>
            <p:nvPicPr>
              <p:cNvPr id="17" name="Ink 16">
                <a:extLst>
                  <a:ext uri="{FF2B5EF4-FFF2-40B4-BE49-F238E27FC236}">
                    <a16:creationId xmlns:a16="http://schemas.microsoft.com/office/drawing/2014/main" id="{60F7F76F-AAA9-0683-A832-DADDECE55E39}"/>
                  </a:ext>
                </a:extLst>
              </p:cNvPr>
              <p:cNvPicPr/>
              <p:nvPr/>
            </p:nvPicPr>
            <p:blipFill>
              <a:blip r:embed="rId5"/>
              <a:stretch>
                <a:fillRect/>
              </a:stretch>
            </p:blipFill>
            <p:spPr>
              <a:xfrm>
                <a:off x="1800625" y="3998202"/>
                <a:ext cx="5270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9130E3F2-CC40-E8C6-C978-5059AA444E6D}"/>
                  </a:ext>
                </a:extLst>
              </p14:cNvPr>
              <p14:cNvContentPartPr/>
              <p14:nvPr/>
            </p14:nvContentPartPr>
            <p14:xfrm>
              <a:off x="2089705" y="3780762"/>
              <a:ext cx="311040" cy="446400"/>
            </p14:xfrm>
          </p:contentPart>
        </mc:Choice>
        <mc:Fallback xmlns="">
          <p:pic>
            <p:nvPicPr>
              <p:cNvPr id="18" name="Ink 17">
                <a:extLst>
                  <a:ext uri="{FF2B5EF4-FFF2-40B4-BE49-F238E27FC236}">
                    <a16:creationId xmlns:a16="http://schemas.microsoft.com/office/drawing/2014/main" id="{9130E3F2-CC40-E8C6-C978-5059AA444E6D}"/>
                  </a:ext>
                </a:extLst>
              </p:cNvPr>
              <p:cNvPicPr/>
              <p:nvPr/>
            </p:nvPicPr>
            <p:blipFill>
              <a:blip r:embed="rId7"/>
              <a:stretch>
                <a:fillRect/>
              </a:stretch>
            </p:blipFill>
            <p:spPr>
              <a:xfrm>
                <a:off x="2080705" y="3771762"/>
                <a:ext cx="32868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4F929AE6-29AE-6B55-1B91-21A1F1708290}"/>
                  </a:ext>
                </a:extLst>
              </p14:cNvPr>
              <p14:cNvContentPartPr/>
              <p14:nvPr/>
            </p14:nvContentPartPr>
            <p14:xfrm>
              <a:off x="2132185" y="3813162"/>
              <a:ext cx="264240" cy="212040"/>
            </p14:xfrm>
          </p:contentPart>
        </mc:Choice>
        <mc:Fallback xmlns="">
          <p:pic>
            <p:nvPicPr>
              <p:cNvPr id="19" name="Ink 18">
                <a:extLst>
                  <a:ext uri="{FF2B5EF4-FFF2-40B4-BE49-F238E27FC236}">
                    <a16:creationId xmlns:a16="http://schemas.microsoft.com/office/drawing/2014/main" id="{4F929AE6-29AE-6B55-1B91-21A1F1708290}"/>
                  </a:ext>
                </a:extLst>
              </p:cNvPr>
              <p:cNvPicPr/>
              <p:nvPr/>
            </p:nvPicPr>
            <p:blipFill>
              <a:blip r:embed="rId9"/>
              <a:stretch>
                <a:fillRect/>
              </a:stretch>
            </p:blipFill>
            <p:spPr>
              <a:xfrm>
                <a:off x="2123185" y="3804522"/>
                <a:ext cx="2818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4D2C7D97-B8BF-9132-3903-7F5763E7F4A8}"/>
                  </a:ext>
                </a:extLst>
              </p14:cNvPr>
              <p14:cNvContentPartPr/>
              <p14:nvPr/>
            </p14:nvContentPartPr>
            <p14:xfrm>
              <a:off x="1814665" y="3990642"/>
              <a:ext cx="519840" cy="5760"/>
            </p14:xfrm>
          </p:contentPart>
        </mc:Choice>
        <mc:Fallback xmlns="">
          <p:pic>
            <p:nvPicPr>
              <p:cNvPr id="20" name="Ink 19">
                <a:extLst>
                  <a:ext uri="{FF2B5EF4-FFF2-40B4-BE49-F238E27FC236}">
                    <a16:creationId xmlns:a16="http://schemas.microsoft.com/office/drawing/2014/main" id="{4D2C7D97-B8BF-9132-3903-7F5763E7F4A8}"/>
                  </a:ext>
                </a:extLst>
              </p:cNvPr>
              <p:cNvPicPr/>
              <p:nvPr/>
            </p:nvPicPr>
            <p:blipFill>
              <a:blip r:embed="rId11"/>
              <a:stretch>
                <a:fillRect/>
              </a:stretch>
            </p:blipFill>
            <p:spPr>
              <a:xfrm>
                <a:off x="1805665" y="3982002"/>
                <a:ext cx="5374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5DAE73BC-927C-8FE1-466F-C45AA9F66F68}"/>
                  </a:ext>
                </a:extLst>
              </p14:cNvPr>
              <p14:cNvContentPartPr/>
              <p14:nvPr/>
            </p14:nvContentPartPr>
            <p14:xfrm>
              <a:off x="7565305" y="2895522"/>
              <a:ext cx="1996200" cy="552960"/>
            </p14:xfrm>
          </p:contentPart>
        </mc:Choice>
        <mc:Fallback xmlns="">
          <p:pic>
            <p:nvPicPr>
              <p:cNvPr id="22" name="Ink 21">
                <a:extLst>
                  <a:ext uri="{FF2B5EF4-FFF2-40B4-BE49-F238E27FC236}">
                    <a16:creationId xmlns:a16="http://schemas.microsoft.com/office/drawing/2014/main" id="{5DAE73BC-927C-8FE1-466F-C45AA9F66F68}"/>
                  </a:ext>
                </a:extLst>
              </p:cNvPr>
              <p:cNvPicPr/>
              <p:nvPr/>
            </p:nvPicPr>
            <p:blipFill>
              <a:blip r:embed="rId13"/>
              <a:stretch>
                <a:fillRect/>
              </a:stretch>
            </p:blipFill>
            <p:spPr>
              <a:xfrm>
                <a:off x="7547665" y="2877522"/>
                <a:ext cx="2031840" cy="588600"/>
              </a:xfrm>
              <a:prstGeom prst="rect">
                <a:avLst/>
              </a:prstGeom>
            </p:spPr>
          </p:pic>
        </mc:Fallback>
      </mc:AlternateContent>
      <p:pic>
        <p:nvPicPr>
          <p:cNvPr id="3" name="Picture 2">
            <a:extLst>
              <a:ext uri="{FF2B5EF4-FFF2-40B4-BE49-F238E27FC236}">
                <a16:creationId xmlns:a16="http://schemas.microsoft.com/office/drawing/2014/main" id="{F99313B7-C2BF-4F26-65E9-8F70042F1354}"/>
              </a:ext>
            </a:extLst>
          </p:cNvPr>
          <p:cNvPicPr/>
          <p:nvPr/>
        </p:nvPicPr>
        <p:blipFill>
          <a:blip r:embed="rId14" cstate="print"/>
          <a:srcRect/>
          <a:stretch>
            <a:fillRect/>
          </a:stretch>
        </p:blipFill>
        <p:spPr bwMode="auto">
          <a:xfrm>
            <a:off x="10557811" y="341904"/>
            <a:ext cx="1066800" cy="1038225"/>
          </a:xfrm>
          <a:prstGeom prst="rect">
            <a:avLst/>
          </a:prstGeom>
          <a:noFill/>
          <a:ln w="9525">
            <a:noFill/>
            <a:miter lim="800000"/>
            <a:headEnd/>
            <a:tailEnd/>
          </a:ln>
        </p:spPr>
      </p:pic>
      <p:grpSp>
        <p:nvGrpSpPr>
          <p:cNvPr id="4" name="Group 3">
            <a:extLst>
              <a:ext uri="{FF2B5EF4-FFF2-40B4-BE49-F238E27FC236}">
                <a16:creationId xmlns:a16="http://schemas.microsoft.com/office/drawing/2014/main" id="{D61FD077-6DE3-BA48-5DE9-631AF8C83DEE}"/>
              </a:ext>
            </a:extLst>
          </p:cNvPr>
          <p:cNvGrpSpPr/>
          <p:nvPr/>
        </p:nvGrpSpPr>
        <p:grpSpPr>
          <a:xfrm>
            <a:off x="1484740" y="1072473"/>
            <a:ext cx="8864600" cy="248227"/>
            <a:chOff x="1484740" y="695873"/>
            <a:chExt cx="8864600" cy="248227"/>
          </a:xfrm>
        </p:grpSpPr>
        <p:sp>
          <p:nvSpPr>
            <p:cNvPr id="5" name="Rectangle 4">
              <a:extLst>
                <a:ext uri="{FF2B5EF4-FFF2-40B4-BE49-F238E27FC236}">
                  <a16:creationId xmlns:a16="http://schemas.microsoft.com/office/drawing/2014/main" id="{B3435BFD-9ABA-7C10-50FD-C81FFAA12147}"/>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DF1F01A-1945-6AD4-A737-FEED57F493C3}"/>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4395046-2F5D-DDA3-5D7F-9F8198715D85}"/>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D20EACFB-9DBF-2D79-914E-93A648F24CCA}"/>
              </a:ext>
            </a:extLst>
          </p:cNvPr>
          <p:cNvSpPr txBox="1"/>
          <p:nvPr/>
        </p:nvSpPr>
        <p:spPr>
          <a:xfrm>
            <a:off x="3365500" y="304801"/>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NEIGHBORHOOD WATCH</a:t>
            </a:r>
          </a:p>
        </p:txBody>
      </p:sp>
    </p:spTree>
    <p:extLst>
      <p:ext uri="{BB962C8B-B14F-4D97-AF65-F5344CB8AC3E}">
        <p14:creationId xmlns:p14="http://schemas.microsoft.com/office/powerpoint/2010/main" val="605969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521501-3EF9-4CCB-A88E-E7274F61E7E2}"/>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6" name="Group 5">
            <a:extLst>
              <a:ext uri="{FF2B5EF4-FFF2-40B4-BE49-F238E27FC236}">
                <a16:creationId xmlns:a16="http://schemas.microsoft.com/office/drawing/2014/main" id="{84D81D92-57AD-4C21-B0D2-DB5E123B889F}"/>
              </a:ext>
            </a:extLst>
          </p:cNvPr>
          <p:cNvGrpSpPr/>
          <p:nvPr/>
        </p:nvGrpSpPr>
        <p:grpSpPr>
          <a:xfrm>
            <a:off x="1484740" y="1072473"/>
            <a:ext cx="8864600" cy="248227"/>
            <a:chOff x="1484740" y="695873"/>
            <a:chExt cx="8864600" cy="248227"/>
          </a:xfrm>
        </p:grpSpPr>
        <p:sp>
          <p:nvSpPr>
            <p:cNvPr id="7" name="Rectangle 6">
              <a:extLst>
                <a:ext uri="{FF2B5EF4-FFF2-40B4-BE49-F238E27FC236}">
                  <a16:creationId xmlns:a16="http://schemas.microsoft.com/office/drawing/2014/main" id="{F5FEF094-7E98-4F7E-BEDC-00AFFA56EEA1}"/>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950192-0B20-405F-9477-651959630F41}"/>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3DC9DC6-B97E-40D9-8C0D-3261420C03C3}"/>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0E0710E6-4851-4A11-8640-58837FD1813F}"/>
              </a:ext>
            </a:extLst>
          </p:cNvPr>
          <p:cNvSpPr txBox="1"/>
          <p:nvPr/>
        </p:nvSpPr>
        <p:spPr>
          <a:xfrm>
            <a:off x="3365500" y="304801"/>
            <a:ext cx="5820064"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ARCHITECTURE CONTROL COMMITTEE</a:t>
            </a:r>
          </a:p>
        </p:txBody>
      </p:sp>
      <p:sp>
        <p:nvSpPr>
          <p:cNvPr id="11" name="TextBox 10">
            <a:extLst>
              <a:ext uri="{FF2B5EF4-FFF2-40B4-BE49-F238E27FC236}">
                <a16:creationId xmlns:a16="http://schemas.microsoft.com/office/drawing/2014/main" id="{3639AE70-F295-49E6-9410-41C63FBBD4E5}"/>
              </a:ext>
            </a:extLst>
          </p:cNvPr>
          <p:cNvSpPr txBox="1"/>
          <p:nvPr/>
        </p:nvSpPr>
        <p:spPr>
          <a:xfrm>
            <a:off x="2862691" y="2644171"/>
            <a:ext cx="6438900" cy="230832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Jon Waechter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*Need a replacement*</a:t>
            </a:r>
          </a:p>
        </p:txBody>
      </p:sp>
    </p:spTree>
    <p:extLst>
      <p:ext uri="{BB962C8B-B14F-4D97-AF65-F5344CB8AC3E}">
        <p14:creationId xmlns:p14="http://schemas.microsoft.com/office/powerpoint/2010/main" val="4084067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253D3AE-46ED-4867-8872-9E09953B1F92}"/>
              </a:ext>
            </a:extLst>
          </p:cNvPr>
          <p:cNvSpPr>
            <a:spLocks noGrp="1" noChangeArrowheads="1"/>
          </p:cNvSpPr>
          <p:nvPr>
            <p:ph type="title"/>
          </p:nvPr>
        </p:nvSpPr>
        <p:spPr>
          <a:xfrm>
            <a:off x="1981200" y="1497021"/>
            <a:ext cx="8229600" cy="941387"/>
          </a:xfrm>
        </p:spPr>
        <p:txBody>
          <a:bodyPr/>
          <a:lstStyle/>
          <a:p>
            <a:pPr eaLnBrk="1" hangingPunct="1"/>
            <a:r>
              <a:rPr lang="en-US" altLang="en-US" dirty="0"/>
              <a:t>Committee Members </a:t>
            </a:r>
          </a:p>
        </p:txBody>
      </p:sp>
      <p:sp>
        <p:nvSpPr>
          <p:cNvPr id="6147" name="Rectangle 12">
            <a:extLst>
              <a:ext uri="{FF2B5EF4-FFF2-40B4-BE49-F238E27FC236}">
                <a16:creationId xmlns:a16="http://schemas.microsoft.com/office/drawing/2014/main" id="{5E5ED805-E064-4753-9395-B6D8A91069E1}"/>
              </a:ext>
            </a:extLst>
          </p:cNvPr>
          <p:cNvSpPr>
            <a:spLocks noChangeArrowheads="1"/>
          </p:cNvSpPr>
          <p:nvPr/>
        </p:nvSpPr>
        <p:spPr bwMode="auto">
          <a:xfrm>
            <a:off x="3048000" y="2799941"/>
            <a:ext cx="5486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342891" marR="0" lvl="0" indent="-342891" algn="l" defTabSz="914377" rtl="0" eaLnBrk="1" fontAlgn="auto" latinLnBrk="0" hangingPunct="1">
              <a:lnSpc>
                <a:spcPct val="100000"/>
              </a:lnSpc>
              <a:spcBef>
                <a:spcPct val="20000"/>
              </a:spcBef>
              <a:spcAft>
                <a:spcPts val="0"/>
              </a:spcAft>
              <a:buClr>
                <a:srgbClr val="4472C4"/>
              </a:buClr>
              <a:buSzPct val="65000"/>
              <a:buFont typeface="Wingdings" panose="05000000000000000000" pitchFamily="2" charset="2"/>
              <a:buChar char="n"/>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Kyle </a:t>
            </a:r>
            <a:r>
              <a:rPr kumimoji="0" lang="en-US" alt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Aulenbach</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342891" marR="0" lvl="0" indent="-342891" algn="l" defTabSz="914377" rtl="0" eaLnBrk="1" fontAlgn="auto" latinLnBrk="0" hangingPunct="1">
              <a:lnSpc>
                <a:spcPct val="100000"/>
              </a:lnSpc>
              <a:spcBef>
                <a:spcPct val="20000"/>
              </a:spcBef>
              <a:spcAft>
                <a:spcPts val="0"/>
              </a:spcAft>
              <a:buClr>
                <a:srgbClr val="4472C4"/>
              </a:buClr>
              <a:buSzPct val="65000"/>
              <a:buFont typeface="Wingdings" panose="05000000000000000000" pitchFamily="2" charset="2"/>
              <a:buChar char="n"/>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James Wright</a:t>
            </a:r>
          </a:p>
          <a:p>
            <a:pPr marL="342891" marR="0" lvl="0" indent="-342891" algn="l" defTabSz="914377" rtl="0" eaLnBrk="1" fontAlgn="auto" latinLnBrk="0" hangingPunct="1">
              <a:lnSpc>
                <a:spcPct val="100000"/>
              </a:lnSpc>
              <a:spcBef>
                <a:spcPct val="20000"/>
              </a:spcBef>
              <a:spcAft>
                <a:spcPts val="0"/>
              </a:spcAft>
              <a:buClr>
                <a:srgbClr val="4472C4"/>
              </a:buClr>
              <a:buSzPct val="65000"/>
              <a:buFont typeface="Wingdings" panose="05000000000000000000" pitchFamily="2" charset="2"/>
              <a:buChar char="n"/>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Melissa Shandor</a:t>
            </a:r>
          </a:p>
          <a:p>
            <a:pPr marL="342891" marR="0" lvl="0" indent="-342891" algn="l" defTabSz="914377" rtl="0" eaLnBrk="1" fontAlgn="auto" latinLnBrk="0" hangingPunct="1">
              <a:lnSpc>
                <a:spcPct val="100000"/>
              </a:lnSpc>
              <a:spcBef>
                <a:spcPct val="20000"/>
              </a:spcBef>
              <a:spcAft>
                <a:spcPts val="0"/>
              </a:spcAft>
              <a:buClr>
                <a:srgbClr val="4472C4"/>
              </a:buClr>
              <a:buSzPct val="65000"/>
              <a:buFont typeface="Wingdings" panose="05000000000000000000" pitchFamily="2" charset="2"/>
              <a:buChar char="n"/>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Breana Schaefer</a:t>
            </a:r>
          </a:p>
        </p:txBody>
      </p:sp>
      <p:pic>
        <p:nvPicPr>
          <p:cNvPr id="4" name="Picture 3">
            <a:extLst>
              <a:ext uri="{FF2B5EF4-FFF2-40B4-BE49-F238E27FC236}">
                <a16:creationId xmlns:a16="http://schemas.microsoft.com/office/drawing/2014/main" id="{AECF54FF-792D-48A9-9C1B-1652F86EBD8D}"/>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96DECBA5-A02B-476D-A2AD-E9CA19264902}"/>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175A3431-5C5C-46CB-BC63-2450C0C7DA80}"/>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A0FD699-C43D-4CFD-A668-BCD978D294E6}"/>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0E9A8B4-9E76-493A-B75E-53516CFEB48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9644414C-CEAE-4C14-B2FF-5BDD53CC3D26}"/>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ARCHITECTURE CONTROL</a:t>
            </a:r>
          </a:p>
        </p:txBody>
      </p:sp>
    </p:spTree>
    <p:extLst>
      <p:ext uri="{BB962C8B-B14F-4D97-AF65-F5344CB8AC3E}">
        <p14:creationId xmlns:p14="http://schemas.microsoft.com/office/powerpoint/2010/main" val="2653718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CC84CA6-FE47-4591-8489-67AA0E42B8F0}"/>
              </a:ext>
            </a:extLst>
          </p:cNvPr>
          <p:cNvSpPr>
            <a:spLocks noGrp="1" noChangeArrowheads="1"/>
          </p:cNvSpPr>
          <p:nvPr>
            <p:ph type="title"/>
          </p:nvPr>
        </p:nvSpPr>
        <p:spPr>
          <a:xfrm>
            <a:off x="875075" y="1690268"/>
            <a:ext cx="7772400" cy="533400"/>
          </a:xfrm>
        </p:spPr>
        <p:txBody>
          <a:bodyPr>
            <a:normAutofit fontScale="90000"/>
          </a:bodyPr>
          <a:lstStyle/>
          <a:p>
            <a:pPr eaLnBrk="1" hangingPunct="1"/>
            <a:r>
              <a:rPr lang="en-US" altLang="en-US" sz="3800" dirty="0"/>
              <a:t>Running Man ACC</a:t>
            </a:r>
          </a:p>
        </p:txBody>
      </p:sp>
      <p:sp>
        <p:nvSpPr>
          <p:cNvPr id="6147" name="Rectangle 3">
            <a:extLst>
              <a:ext uri="{FF2B5EF4-FFF2-40B4-BE49-F238E27FC236}">
                <a16:creationId xmlns:a16="http://schemas.microsoft.com/office/drawing/2014/main" id="{BD4ED363-5B9F-491E-B986-3EBD7D87FE72}"/>
              </a:ext>
            </a:extLst>
          </p:cNvPr>
          <p:cNvSpPr>
            <a:spLocks noGrp="1" noChangeArrowheads="1"/>
          </p:cNvSpPr>
          <p:nvPr>
            <p:ph type="body" idx="1"/>
          </p:nvPr>
        </p:nvSpPr>
        <p:spPr>
          <a:xfrm>
            <a:off x="856303" y="2786516"/>
            <a:ext cx="9162837" cy="2327925"/>
          </a:xfrm>
        </p:spPr>
        <p:txBody>
          <a:bodyPr>
            <a:normAutofit/>
          </a:bodyPr>
          <a:lstStyle/>
          <a:p>
            <a:pPr marL="338130" indent="-338130">
              <a:lnSpc>
                <a:spcPct val="75000"/>
              </a:lnSpc>
              <a:spcBef>
                <a:spcPct val="0"/>
              </a:spcBef>
              <a:spcAft>
                <a:spcPct val="40000"/>
              </a:spcAft>
              <a:tabLst>
                <a:tab pos="1546187" algn="l"/>
                <a:tab pos="2224032" algn="l"/>
              </a:tabLst>
              <a:defRPr/>
            </a:pPr>
            <a:r>
              <a:rPr lang="en-US" altLang="en-US" dirty="0"/>
              <a:t>Architecture Control Committee (ACC) focuses on additions or external modifications to the property</a:t>
            </a:r>
          </a:p>
          <a:p>
            <a:pPr marL="338130" indent="-338130">
              <a:lnSpc>
                <a:spcPct val="75000"/>
              </a:lnSpc>
              <a:spcBef>
                <a:spcPct val="0"/>
              </a:spcBef>
              <a:spcAft>
                <a:spcPct val="40000"/>
              </a:spcAft>
              <a:tabLst>
                <a:tab pos="1546187" algn="l"/>
                <a:tab pos="2224032" algn="l"/>
              </a:tabLst>
              <a:defRPr/>
            </a:pPr>
            <a:endParaRPr lang="en-US" altLang="en-US" dirty="0"/>
          </a:p>
          <a:p>
            <a:pPr marL="338130" indent="-338130">
              <a:lnSpc>
                <a:spcPct val="75000"/>
              </a:lnSpc>
              <a:spcBef>
                <a:spcPct val="0"/>
              </a:spcBef>
              <a:spcAft>
                <a:spcPct val="40000"/>
              </a:spcAft>
              <a:tabLst>
                <a:tab pos="1546187" algn="l"/>
                <a:tab pos="2224032" algn="l"/>
              </a:tabLst>
              <a:defRPr/>
            </a:pPr>
            <a:r>
              <a:rPr lang="en-US" altLang="en-US" dirty="0"/>
              <a:t>Contact the ACC Chair if you have questions about your project </a:t>
            </a:r>
            <a:r>
              <a:rPr lang="en-US" altLang="en-US" b="1" dirty="0"/>
              <a:t>before you begin your project</a:t>
            </a:r>
            <a:r>
              <a:rPr lang="en-US" altLang="en-US" dirty="0"/>
              <a:t>. </a:t>
            </a:r>
            <a:endParaRPr lang="en-US" altLang="en-US" sz="1200" dirty="0"/>
          </a:p>
        </p:txBody>
      </p:sp>
      <p:pic>
        <p:nvPicPr>
          <p:cNvPr id="7172" name="Picture 4" descr="pool">
            <a:extLst>
              <a:ext uri="{FF2B5EF4-FFF2-40B4-BE49-F238E27FC236}">
                <a16:creationId xmlns:a16="http://schemas.microsoft.com/office/drawing/2014/main" id="{33C4956C-8CDA-4060-9F59-E133CADB9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196119"/>
            <a:ext cx="1600200" cy="117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3" name="Picture 5" descr="fence">
            <a:extLst>
              <a:ext uri="{FF2B5EF4-FFF2-40B4-BE49-F238E27FC236}">
                <a16:creationId xmlns:a16="http://schemas.microsoft.com/office/drawing/2014/main" id="{48B15BF1-A501-4942-A16A-5209E72AF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477" y="1461667"/>
            <a:ext cx="1169988"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Picture 6" descr="shed">
            <a:extLst>
              <a:ext uri="{FF2B5EF4-FFF2-40B4-BE49-F238E27FC236}">
                <a16:creationId xmlns:a16="http://schemas.microsoft.com/office/drawing/2014/main" id="{279FDC15-4002-474C-ADA4-2A9EE323B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9078" y="1968081"/>
            <a:ext cx="1179513"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5" name="Picture 7" descr="garage">
            <a:extLst>
              <a:ext uri="{FF2B5EF4-FFF2-40B4-BE49-F238E27FC236}">
                <a16:creationId xmlns:a16="http://schemas.microsoft.com/office/drawing/2014/main" id="{291EBF4B-B8DA-4516-B505-52C63DF56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7900" y="5196119"/>
            <a:ext cx="1752600"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2CC6DA3-E341-47B4-BB19-1A2D02D29769}"/>
              </a:ext>
            </a:extLst>
          </p:cNvPr>
          <p:cNvPicPr/>
          <p:nvPr/>
        </p:nvPicPr>
        <p:blipFill>
          <a:blip r:embed="rId7" cstate="print"/>
          <a:srcRect/>
          <a:stretch>
            <a:fillRect/>
          </a:stretch>
        </p:blipFill>
        <p:spPr bwMode="auto">
          <a:xfrm>
            <a:off x="10557811" y="341904"/>
            <a:ext cx="1066800" cy="1038225"/>
          </a:xfrm>
          <a:prstGeom prst="rect">
            <a:avLst/>
          </a:prstGeom>
          <a:noFill/>
          <a:ln w="9525">
            <a:noFill/>
            <a:miter lim="800000"/>
            <a:headEnd/>
            <a:tailEnd/>
          </a:ln>
        </p:spPr>
      </p:pic>
      <p:grpSp>
        <p:nvGrpSpPr>
          <p:cNvPr id="9" name="Group 8">
            <a:extLst>
              <a:ext uri="{FF2B5EF4-FFF2-40B4-BE49-F238E27FC236}">
                <a16:creationId xmlns:a16="http://schemas.microsoft.com/office/drawing/2014/main" id="{4EA5E1F7-545A-4AF1-BC22-D274F1F59440}"/>
              </a:ext>
            </a:extLst>
          </p:cNvPr>
          <p:cNvGrpSpPr/>
          <p:nvPr/>
        </p:nvGrpSpPr>
        <p:grpSpPr>
          <a:xfrm>
            <a:off x="1484740" y="1072473"/>
            <a:ext cx="8864600" cy="248227"/>
            <a:chOff x="1484740" y="695873"/>
            <a:chExt cx="8864600" cy="248227"/>
          </a:xfrm>
        </p:grpSpPr>
        <p:sp>
          <p:nvSpPr>
            <p:cNvPr id="10" name="Rectangle 9">
              <a:extLst>
                <a:ext uri="{FF2B5EF4-FFF2-40B4-BE49-F238E27FC236}">
                  <a16:creationId xmlns:a16="http://schemas.microsoft.com/office/drawing/2014/main" id="{169554FE-D9DF-42DD-9F3E-37359736F354}"/>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1FDE370-4CC0-4579-B19C-249586C894A9}"/>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FF49BB0-4565-4B6D-B23B-A189F335098D}"/>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866BBD03-25F6-4D57-9998-E957D33891E7}"/>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ARCHITECTURE CONTROL</a:t>
            </a:r>
          </a:p>
        </p:txBody>
      </p:sp>
    </p:spTree>
    <p:extLst>
      <p:ext uri="{BB962C8B-B14F-4D97-AF65-F5344CB8AC3E}">
        <p14:creationId xmlns:p14="http://schemas.microsoft.com/office/powerpoint/2010/main" val="807482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F1E0C91-C82F-4841-BD3A-DCAACF4ADA44}"/>
              </a:ext>
            </a:extLst>
          </p:cNvPr>
          <p:cNvSpPr>
            <a:spLocks noGrp="1" noChangeArrowheads="1"/>
          </p:cNvSpPr>
          <p:nvPr>
            <p:ph type="title"/>
          </p:nvPr>
        </p:nvSpPr>
        <p:spPr>
          <a:xfrm>
            <a:off x="1981200" y="1372341"/>
            <a:ext cx="8229600" cy="712787"/>
          </a:xfrm>
        </p:spPr>
        <p:txBody>
          <a:bodyPr/>
          <a:lstStyle/>
          <a:p>
            <a:pPr eaLnBrk="1" hangingPunct="1"/>
            <a:r>
              <a:rPr lang="en-US" altLang="en-US" dirty="0"/>
              <a:t>ACC Submissions</a:t>
            </a:r>
          </a:p>
        </p:txBody>
      </p:sp>
      <p:sp>
        <p:nvSpPr>
          <p:cNvPr id="9219" name="Rectangle 12">
            <a:extLst>
              <a:ext uri="{FF2B5EF4-FFF2-40B4-BE49-F238E27FC236}">
                <a16:creationId xmlns:a16="http://schemas.microsoft.com/office/drawing/2014/main" id="{D88057C8-B07F-40A8-BCD6-CA202F299FAF}"/>
              </a:ext>
            </a:extLst>
          </p:cNvPr>
          <p:cNvSpPr>
            <a:spLocks noChangeArrowheads="1"/>
          </p:cNvSpPr>
          <p:nvPr/>
        </p:nvSpPr>
        <p:spPr bwMode="auto">
          <a:xfrm>
            <a:off x="2057400" y="2419607"/>
            <a:ext cx="81534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800100" indent="-34290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342891" marR="0" lvl="0" indent="-342891" algn="l" defTabSz="914377" rtl="0" eaLnBrk="1" fontAlgn="auto" latinLnBrk="0" hangingPunct="1">
              <a:lnSpc>
                <a:spcPct val="100000"/>
              </a:lnSpc>
              <a:spcBef>
                <a:spcPct val="20000"/>
              </a:spcBef>
              <a:spcAft>
                <a:spcPts val="600"/>
              </a:spcAft>
              <a:buClr>
                <a:srgbClr val="4472C4"/>
              </a:buClr>
              <a:buSzPct val="65000"/>
              <a:buFont typeface="Wingdings" panose="05000000000000000000" pitchFamily="2" charset="2"/>
              <a:buChar char="n"/>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ACC Change Request form can be obtained on the RMCA website, then the HOA link. </a:t>
            </a:r>
          </a:p>
          <a:p>
            <a:pPr marL="342891" marR="0" lvl="0" indent="-342891" algn="l" defTabSz="914377" rtl="0" eaLnBrk="1" fontAlgn="auto" latinLnBrk="0" hangingPunct="1">
              <a:lnSpc>
                <a:spcPct val="100000"/>
              </a:lnSpc>
              <a:spcBef>
                <a:spcPct val="20000"/>
              </a:spcBef>
              <a:spcAft>
                <a:spcPts val="600"/>
              </a:spcAft>
              <a:buClr>
                <a:srgbClr val="4472C4"/>
              </a:buClr>
              <a:buSzPct val="65000"/>
              <a:buFont typeface="Wingdings" panose="05000000000000000000" pitchFamily="2" charset="2"/>
              <a:buChar char="n"/>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Email, call, or text the ACC Director for submission process for quickest response.</a:t>
            </a:r>
          </a:p>
          <a:p>
            <a:pPr marL="342891" marR="0" lvl="0" indent="-342891" algn="l" defTabSz="914377" rtl="0" eaLnBrk="1" fontAlgn="auto" latinLnBrk="0" hangingPunct="1">
              <a:lnSpc>
                <a:spcPct val="100000"/>
              </a:lnSpc>
              <a:spcBef>
                <a:spcPct val="20000"/>
              </a:spcBef>
              <a:spcAft>
                <a:spcPts val="600"/>
              </a:spcAft>
              <a:buClr>
                <a:srgbClr val="4472C4"/>
              </a:buClr>
              <a:buSzPct val="65000"/>
              <a:buFont typeface="Wingdings" panose="05000000000000000000" pitchFamily="2" charset="2"/>
              <a:buChar char="n"/>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Please include pictures that show the location of the addition, your plat, as well as a detailed description of the project, and check for the $25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 made payable to RMCA.</a:t>
            </a:r>
          </a:p>
        </p:txBody>
      </p:sp>
      <p:pic>
        <p:nvPicPr>
          <p:cNvPr id="4" name="Picture 3">
            <a:extLst>
              <a:ext uri="{FF2B5EF4-FFF2-40B4-BE49-F238E27FC236}">
                <a16:creationId xmlns:a16="http://schemas.microsoft.com/office/drawing/2014/main" id="{6DB6282F-5877-4B03-A976-91C7BE5BA1F3}"/>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9089A1EA-B1C4-4BFA-9F1A-B0FB201B3AF3}"/>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A0EAC563-4977-4A05-8750-03F6B21CE599}"/>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BC520AD-6B09-4014-A677-2B79D870F6A1}"/>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38922B1-DFB3-4466-91EC-2AC761428B7C}"/>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D2E3738B-3988-4B30-A382-FF440343B116}"/>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ARCHITECTURE CONTROL</a:t>
            </a:r>
          </a:p>
        </p:txBody>
      </p:sp>
    </p:spTree>
    <p:extLst>
      <p:ext uri="{BB962C8B-B14F-4D97-AF65-F5344CB8AC3E}">
        <p14:creationId xmlns:p14="http://schemas.microsoft.com/office/powerpoint/2010/main" val="1768145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6C77097F-70BF-47EB-B2C3-B12580AAD008}"/>
              </a:ext>
            </a:extLst>
          </p:cNvPr>
          <p:cNvSpPr>
            <a:spLocks noGrp="1" noChangeArrowheads="1"/>
          </p:cNvSpPr>
          <p:nvPr>
            <p:ph type="title"/>
          </p:nvPr>
        </p:nvSpPr>
        <p:spPr>
          <a:xfrm>
            <a:off x="838200" y="1113280"/>
            <a:ext cx="10515600" cy="1325563"/>
          </a:xfrm>
        </p:spPr>
        <p:txBody>
          <a:bodyPr/>
          <a:lstStyle/>
          <a:p>
            <a:r>
              <a:rPr lang="en-US" altLang="en-US" dirty="0"/>
              <a:t>ACC Notes of Interest</a:t>
            </a:r>
          </a:p>
        </p:txBody>
      </p:sp>
      <p:sp>
        <p:nvSpPr>
          <p:cNvPr id="10243" name="Content Placeholder 2">
            <a:extLst>
              <a:ext uri="{FF2B5EF4-FFF2-40B4-BE49-F238E27FC236}">
                <a16:creationId xmlns:a16="http://schemas.microsoft.com/office/drawing/2014/main" id="{062FDF53-7CC6-468F-B2F8-65D76D4A527F}"/>
              </a:ext>
            </a:extLst>
          </p:cNvPr>
          <p:cNvSpPr>
            <a:spLocks noGrp="1" noChangeArrowheads="1"/>
          </p:cNvSpPr>
          <p:nvPr>
            <p:ph idx="1"/>
          </p:nvPr>
        </p:nvSpPr>
        <p:spPr>
          <a:xfrm>
            <a:off x="838200" y="2408842"/>
            <a:ext cx="10515600" cy="3331559"/>
          </a:xfrm>
        </p:spPr>
        <p:txBody>
          <a:bodyPr>
            <a:normAutofit fontScale="92500"/>
          </a:bodyPr>
          <a:lstStyle/>
          <a:p>
            <a:r>
              <a:rPr lang="en-US" altLang="en-US" sz="2400" dirty="0"/>
              <a:t>33 Inquiries / Requests processed in 2023, down from 45 in 2022</a:t>
            </a:r>
          </a:p>
          <a:p>
            <a:r>
              <a:rPr lang="en-US" altLang="en-US" sz="2400" dirty="0"/>
              <a:t>19 Disclosure Packets</a:t>
            </a:r>
          </a:p>
          <a:p>
            <a:pPr>
              <a:lnSpc>
                <a:spcPct val="110000"/>
              </a:lnSpc>
            </a:pPr>
            <a:r>
              <a:rPr lang="en-US" altLang="en-US" sz="2400" dirty="0"/>
              <a:t>In late 2023, we published new ACC Standards to provide clarification on new projects, repair vs. replacement, and maintenance of existing structures. The standards appeared to help clarify responsibilities and will be updated as needed.</a:t>
            </a:r>
          </a:p>
          <a:p>
            <a:pPr>
              <a:lnSpc>
                <a:spcPct val="110000"/>
              </a:lnSpc>
            </a:pPr>
            <a:r>
              <a:rPr lang="en-US" altLang="en-US" sz="2400" dirty="0"/>
              <a:t>The location of your property may be in a Resource Protection Area (RPA) or a Resource Management Area (RMA) and may slightly vary the ACC Standards, which is why it is important to check with the ACC before any work begins on your project for approval.</a:t>
            </a:r>
          </a:p>
        </p:txBody>
      </p:sp>
      <p:pic>
        <p:nvPicPr>
          <p:cNvPr id="4" name="Picture 3">
            <a:extLst>
              <a:ext uri="{FF2B5EF4-FFF2-40B4-BE49-F238E27FC236}">
                <a16:creationId xmlns:a16="http://schemas.microsoft.com/office/drawing/2014/main" id="{87AE4AD6-33DD-484A-BCCD-1654C14C50F9}"/>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9D3483BB-4CAB-4D1C-BFFB-DB5A2FAE70BF}"/>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08A4D398-020C-4400-9FA0-0207972ED9E8}"/>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3D08E8-98D2-411A-A2F2-58DD0F6E20E6}"/>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66FB62E-B6DB-402D-91A9-1FE418C73A42}"/>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8961804-821A-40C4-BDAA-98B616E06C4B}"/>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ARCHITECTURE CONTROL</a:t>
            </a:r>
          </a:p>
        </p:txBody>
      </p:sp>
    </p:spTree>
    <p:extLst>
      <p:ext uri="{BB962C8B-B14F-4D97-AF65-F5344CB8AC3E}">
        <p14:creationId xmlns:p14="http://schemas.microsoft.com/office/powerpoint/2010/main" val="1791979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6C77097F-70BF-47EB-B2C3-B12580AAD008}"/>
              </a:ext>
            </a:extLst>
          </p:cNvPr>
          <p:cNvSpPr>
            <a:spLocks noGrp="1" noChangeArrowheads="1"/>
          </p:cNvSpPr>
          <p:nvPr>
            <p:ph type="title"/>
          </p:nvPr>
        </p:nvSpPr>
        <p:spPr>
          <a:xfrm>
            <a:off x="838200" y="1113280"/>
            <a:ext cx="10515600" cy="1325563"/>
          </a:xfrm>
        </p:spPr>
        <p:txBody>
          <a:bodyPr/>
          <a:lstStyle/>
          <a:p>
            <a:r>
              <a:rPr lang="en-US" altLang="en-US" dirty="0"/>
              <a:t>Running Man Standards</a:t>
            </a:r>
          </a:p>
        </p:txBody>
      </p:sp>
      <p:sp>
        <p:nvSpPr>
          <p:cNvPr id="10243" name="Content Placeholder 2">
            <a:extLst>
              <a:ext uri="{FF2B5EF4-FFF2-40B4-BE49-F238E27FC236}">
                <a16:creationId xmlns:a16="http://schemas.microsoft.com/office/drawing/2014/main" id="{062FDF53-7CC6-468F-B2F8-65D76D4A527F}"/>
              </a:ext>
            </a:extLst>
          </p:cNvPr>
          <p:cNvSpPr>
            <a:spLocks noGrp="1" noChangeArrowheads="1"/>
          </p:cNvSpPr>
          <p:nvPr>
            <p:ph idx="1"/>
          </p:nvPr>
        </p:nvSpPr>
        <p:spPr>
          <a:xfrm>
            <a:off x="838200" y="2408842"/>
            <a:ext cx="10515600" cy="3331559"/>
          </a:xfrm>
        </p:spPr>
        <p:txBody>
          <a:bodyPr>
            <a:normAutofit/>
          </a:bodyPr>
          <a:lstStyle/>
          <a:p>
            <a:r>
              <a:rPr lang="en-US" altLang="en-US" sz="2400" dirty="0"/>
              <a:t>Not necessarily specific to Architectural items</a:t>
            </a:r>
          </a:p>
          <a:p>
            <a:r>
              <a:rPr lang="en-US" altLang="en-US" sz="2400" dirty="0"/>
              <a:t>Defines</a:t>
            </a:r>
          </a:p>
          <a:p>
            <a:pPr lvl="1"/>
            <a:r>
              <a:rPr lang="en-US" altLang="en-US" sz="2000" dirty="0"/>
              <a:t>Repair – replacing existing with same color, material, and size – ACC approval not required</a:t>
            </a:r>
          </a:p>
          <a:p>
            <a:pPr lvl="1"/>
            <a:r>
              <a:rPr lang="en-US" altLang="en-US" sz="2000" dirty="0"/>
              <a:t>Replace – same feature, however, new material or color – ACC approval is required</a:t>
            </a:r>
          </a:p>
          <a:p>
            <a:pPr lvl="1"/>
            <a:r>
              <a:rPr lang="en-US" altLang="en-US" sz="2000" dirty="0"/>
              <a:t>New – a permanent fixed structure not existing before – ACC approval is required</a:t>
            </a:r>
          </a:p>
          <a:p>
            <a:r>
              <a:rPr lang="en-US" altLang="en-US" sz="2400" dirty="0"/>
              <a:t>Offers specifics to help homeowners draft plans for certain elements</a:t>
            </a:r>
          </a:p>
          <a:p>
            <a:r>
              <a:rPr lang="en-US" altLang="en-US" sz="2400" dirty="0"/>
              <a:t>Maintenance reminder for certain expectations that do not require ACC approval – free of mold, roofs and gutters free of debris, etc.</a:t>
            </a:r>
          </a:p>
        </p:txBody>
      </p:sp>
      <p:pic>
        <p:nvPicPr>
          <p:cNvPr id="4" name="Picture 3">
            <a:extLst>
              <a:ext uri="{FF2B5EF4-FFF2-40B4-BE49-F238E27FC236}">
                <a16:creationId xmlns:a16="http://schemas.microsoft.com/office/drawing/2014/main" id="{87AE4AD6-33DD-484A-BCCD-1654C14C50F9}"/>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9D3483BB-4CAB-4D1C-BFFB-DB5A2FAE70BF}"/>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08A4D398-020C-4400-9FA0-0207972ED9E8}"/>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3D08E8-98D2-411A-A2F2-58DD0F6E20E6}"/>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66FB62E-B6DB-402D-91A9-1FE418C73A42}"/>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8961804-821A-40C4-BDAA-98B616E06C4B}"/>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ARCHITECTURE CONTROL</a:t>
            </a:r>
          </a:p>
        </p:txBody>
      </p:sp>
    </p:spTree>
    <p:extLst>
      <p:ext uri="{BB962C8B-B14F-4D97-AF65-F5344CB8AC3E}">
        <p14:creationId xmlns:p14="http://schemas.microsoft.com/office/powerpoint/2010/main" val="130569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3CA61565-7660-446B-8AD1-959FEB156EFE}"/>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COVENANTS</a:t>
            </a:r>
          </a:p>
        </p:txBody>
      </p:sp>
      <p:sp>
        <p:nvSpPr>
          <p:cNvPr id="10" name="TextBox 9">
            <a:extLst>
              <a:ext uri="{FF2B5EF4-FFF2-40B4-BE49-F238E27FC236}">
                <a16:creationId xmlns:a16="http://schemas.microsoft.com/office/drawing/2014/main" id="{4E3A17D5-7B52-4810-897F-91BF878E58C1}"/>
              </a:ext>
            </a:extLst>
          </p:cNvPr>
          <p:cNvSpPr txBox="1"/>
          <p:nvPr/>
        </p:nvSpPr>
        <p:spPr>
          <a:xfrm>
            <a:off x="2882901" y="2644171"/>
            <a:ext cx="6438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Kyle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Aulenbach</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p:txBody>
      </p:sp>
    </p:spTree>
    <p:extLst>
      <p:ext uri="{BB962C8B-B14F-4D97-AF65-F5344CB8AC3E}">
        <p14:creationId xmlns:p14="http://schemas.microsoft.com/office/powerpoint/2010/main" val="2848173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3CA61565-7660-446B-8AD1-959FEB156EFE}"/>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COVENANTS</a:t>
            </a:r>
          </a:p>
        </p:txBody>
      </p:sp>
      <p:sp>
        <p:nvSpPr>
          <p:cNvPr id="2" name="TextBox 1"/>
          <p:cNvSpPr txBox="1"/>
          <p:nvPr/>
        </p:nvSpPr>
        <p:spPr>
          <a:xfrm>
            <a:off x="644769" y="1582615"/>
            <a:ext cx="11183816" cy="4678204"/>
          </a:xfrm>
          <a:prstGeom prst="rect">
            <a:avLst/>
          </a:prstGeom>
          <a:noFill/>
        </p:spPr>
        <p:txBody>
          <a:bodyPr wrap="square" rtlCol="0">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Covenants’ purpose </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Maintain property values and minimize annoyance, distraction or offensive property use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Board’s current covenants philosophy</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Pragmatic enforcement of clear-cut covenants violations mixed with polite engagement on less-clear issues</a:t>
            </a:r>
          </a:p>
          <a:p>
            <a:pPr marL="457189" marR="0" lvl="1"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I *DON’T* do</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Drive around specifically looking for violations</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Walk onto your property to inspect something</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I *DO* do</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Respond to complaints I’ve received from Running Man residents (~10 this year)</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Most common infractions: Signs, trailers, boats and RVs in driveways</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Engage residents on issues I happen to notice while traversing the neighborhood</a:t>
            </a:r>
          </a:p>
        </p:txBody>
      </p:sp>
    </p:spTree>
    <p:extLst>
      <p:ext uri="{BB962C8B-B14F-4D97-AF65-F5344CB8AC3E}">
        <p14:creationId xmlns:p14="http://schemas.microsoft.com/office/powerpoint/2010/main" val="1106668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3CA61565-7660-446B-8AD1-959FEB156EFE}"/>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COVENANTS</a:t>
            </a:r>
          </a:p>
        </p:txBody>
      </p:sp>
      <p:sp>
        <p:nvSpPr>
          <p:cNvPr id="2" name="TextBox 1"/>
          <p:cNvSpPr txBox="1"/>
          <p:nvPr/>
        </p:nvSpPr>
        <p:spPr>
          <a:xfrm>
            <a:off x="307685" y="1868365"/>
            <a:ext cx="6096220" cy="2800767"/>
          </a:xfrm>
          <a:prstGeom prst="rect">
            <a:avLst/>
          </a:prstGeom>
          <a:noFill/>
        </p:spPr>
        <p:txBody>
          <a:bodyPr wrap="square" rtlCol="0">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York County Customer Service Requests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https://yorkips.yorkcounty.cloud/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See list </a:t>
            </a:r>
          </a:p>
        </p:txBody>
      </p:sp>
      <p:cxnSp>
        <p:nvCxnSpPr>
          <p:cNvPr id="13" name="Straight Arrow Connector 12">
            <a:extLst>
              <a:ext uri="{FF2B5EF4-FFF2-40B4-BE49-F238E27FC236}">
                <a16:creationId xmlns:a16="http://schemas.microsoft.com/office/drawing/2014/main" id="{C9993FEF-94BE-54E8-F74D-D445AE04CE90}"/>
              </a:ext>
            </a:extLst>
          </p:cNvPr>
          <p:cNvCxnSpPr>
            <a:cxnSpLocks/>
          </p:cNvCxnSpPr>
          <p:nvPr/>
        </p:nvCxnSpPr>
        <p:spPr>
          <a:xfrm>
            <a:off x="2228850" y="4336026"/>
            <a:ext cx="36183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ECEAF6D-A155-31AC-92B5-7A705E8930FD}"/>
              </a:ext>
            </a:extLst>
          </p:cNvPr>
          <p:cNvPicPr>
            <a:picLocks noChangeAspect="1"/>
          </p:cNvPicPr>
          <p:nvPr/>
        </p:nvPicPr>
        <p:blipFill>
          <a:blip r:embed="rId4"/>
          <a:stretch>
            <a:fillRect/>
          </a:stretch>
        </p:blipFill>
        <p:spPr>
          <a:xfrm>
            <a:off x="6403905" y="1735901"/>
            <a:ext cx="2799626" cy="4334556"/>
          </a:xfrm>
          <a:prstGeom prst="rect">
            <a:avLst/>
          </a:prstGeom>
        </p:spPr>
      </p:pic>
      <p:pic>
        <p:nvPicPr>
          <p:cNvPr id="19" name="Picture 18">
            <a:extLst>
              <a:ext uri="{FF2B5EF4-FFF2-40B4-BE49-F238E27FC236}">
                <a16:creationId xmlns:a16="http://schemas.microsoft.com/office/drawing/2014/main" id="{8688209C-D6E2-16E8-773A-B97A9F2696B1}"/>
              </a:ext>
            </a:extLst>
          </p:cNvPr>
          <p:cNvPicPr>
            <a:picLocks noChangeAspect="1"/>
          </p:cNvPicPr>
          <p:nvPr/>
        </p:nvPicPr>
        <p:blipFill>
          <a:blip r:embed="rId5"/>
          <a:stretch>
            <a:fillRect/>
          </a:stretch>
        </p:blipFill>
        <p:spPr>
          <a:xfrm>
            <a:off x="9231306" y="1725092"/>
            <a:ext cx="2653009" cy="4356175"/>
          </a:xfrm>
          <a:prstGeom prst="rect">
            <a:avLst/>
          </a:prstGeom>
        </p:spPr>
      </p:pic>
      <p:sp>
        <p:nvSpPr>
          <p:cNvPr id="3" name="TextBox 2">
            <a:extLst>
              <a:ext uri="{FF2B5EF4-FFF2-40B4-BE49-F238E27FC236}">
                <a16:creationId xmlns:a16="http://schemas.microsoft.com/office/drawing/2014/main" id="{A1938EBC-7D73-B26E-F3DA-02E05A284743}"/>
              </a:ext>
            </a:extLst>
          </p:cNvPr>
          <p:cNvSpPr txBox="1"/>
          <p:nvPr/>
        </p:nvSpPr>
        <p:spPr>
          <a:xfrm>
            <a:off x="910817" y="6246367"/>
            <a:ext cx="10713794" cy="584775"/>
          </a:xfrm>
          <a:prstGeom prst="rect">
            <a:avLst/>
          </a:prstGeom>
          <a:noFill/>
        </p:spPr>
        <p:txBody>
          <a:bodyPr wrap="square" rtlCol="0">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York-Poquoson Sheriff’s Non-Emergency No. 757-890-3621</a:t>
            </a:r>
          </a:p>
        </p:txBody>
      </p:sp>
    </p:spTree>
    <p:extLst>
      <p:ext uri="{BB962C8B-B14F-4D97-AF65-F5344CB8AC3E}">
        <p14:creationId xmlns:p14="http://schemas.microsoft.com/office/powerpoint/2010/main" val="3086922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34" y="0"/>
            <a:ext cx="12224733" cy="6858000"/>
          </a:xfrm>
          <a:prstGeom prst="rect">
            <a:avLst/>
          </a:prstGeom>
        </p:spPr>
      </p:pic>
    </p:spTree>
    <p:extLst>
      <p:ext uri="{BB962C8B-B14F-4D97-AF65-F5344CB8AC3E}">
        <p14:creationId xmlns:p14="http://schemas.microsoft.com/office/powerpoint/2010/main" val="2985187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861B29AC-D66B-40B8-8008-B61D60A41B9E}"/>
              </a:ext>
            </a:extLst>
          </p:cNvPr>
          <p:cNvSpPr txBox="1"/>
          <p:nvPr/>
        </p:nvSpPr>
        <p:spPr>
          <a:xfrm>
            <a:off x="3365500" y="304801"/>
            <a:ext cx="548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LANDSCAPE/COMMON AREAS</a:t>
            </a:r>
          </a:p>
        </p:txBody>
      </p:sp>
      <p:sp>
        <p:nvSpPr>
          <p:cNvPr id="2" name="TextBox 1">
            <a:extLst>
              <a:ext uri="{FF2B5EF4-FFF2-40B4-BE49-F238E27FC236}">
                <a16:creationId xmlns:a16="http://schemas.microsoft.com/office/drawing/2014/main" id="{AA8E8FBB-8EB6-4848-B9B8-56826D012D78}"/>
              </a:ext>
            </a:extLst>
          </p:cNvPr>
          <p:cNvSpPr txBox="1"/>
          <p:nvPr/>
        </p:nvSpPr>
        <p:spPr>
          <a:xfrm>
            <a:off x="2882901" y="2644171"/>
            <a:ext cx="6438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Chris Lowery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p:txBody>
      </p:sp>
    </p:spTree>
    <p:extLst>
      <p:ext uri="{BB962C8B-B14F-4D97-AF65-F5344CB8AC3E}">
        <p14:creationId xmlns:p14="http://schemas.microsoft.com/office/powerpoint/2010/main" val="1967378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sz="half" idx="1"/>
          </p:nvPr>
        </p:nvSpPr>
        <p:spPr>
          <a:xfrm>
            <a:off x="1905000" y="1435100"/>
            <a:ext cx="8229600" cy="4953000"/>
          </a:xfrm>
        </p:spPr>
        <p:txBody>
          <a:bodyPr>
            <a:normAutofit lnSpcReduction="10000"/>
          </a:bodyPr>
          <a:lstStyle/>
          <a:p>
            <a:pPr>
              <a:spcAft>
                <a:spcPts val="1200"/>
              </a:spcAft>
              <a:buFont typeface="Wingdings" panose="05000000000000000000" pitchFamily="2" charset="2"/>
              <a:buChar char="ü"/>
            </a:pPr>
            <a:r>
              <a:rPr lang="en-US" dirty="0"/>
              <a:t>Attend Board of Directors monthly meetings</a:t>
            </a:r>
          </a:p>
          <a:p>
            <a:pPr>
              <a:spcAft>
                <a:spcPts val="1200"/>
              </a:spcAft>
              <a:buFont typeface="Wingdings" panose="05000000000000000000" pitchFamily="2" charset="2"/>
              <a:buChar char="ü"/>
            </a:pPr>
            <a:r>
              <a:rPr lang="en-US" dirty="0"/>
              <a:t>Monitor contractors </a:t>
            </a:r>
          </a:p>
          <a:p>
            <a:pPr>
              <a:spcAft>
                <a:spcPts val="1200"/>
              </a:spcAft>
              <a:buFont typeface="Wingdings" panose="05000000000000000000" pitchFamily="2" charset="2"/>
              <a:buChar char="ü"/>
            </a:pPr>
            <a:r>
              <a:rPr lang="en-US" dirty="0"/>
              <a:t>Routinely Inspect landscaping through-out Running Man Neighborhood</a:t>
            </a:r>
          </a:p>
          <a:p>
            <a:pPr>
              <a:spcAft>
                <a:spcPts val="1200"/>
              </a:spcAft>
              <a:buFont typeface="Wingdings" panose="05000000000000000000" pitchFamily="2" charset="2"/>
              <a:buChar char="ü"/>
            </a:pPr>
            <a:r>
              <a:rPr lang="en-US" dirty="0"/>
              <a:t>Recommend improvements</a:t>
            </a:r>
          </a:p>
          <a:p>
            <a:pPr>
              <a:spcAft>
                <a:spcPts val="1200"/>
              </a:spcAft>
              <a:buFont typeface="Wingdings" panose="05000000000000000000" pitchFamily="2" charset="2"/>
              <a:buChar char="ü"/>
            </a:pPr>
            <a:r>
              <a:rPr lang="en-US" dirty="0"/>
              <a:t>Oversee new plantings, signs, entrance lighting and brick walls</a:t>
            </a:r>
          </a:p>
          <a:p>
            <a:pPr>
              <a:spcAft>
                <a:spcPts val="1200"/>
              </a:spcAft>
              <a:buFont typeface="Wingdings" panose="05000000000000000000" pitchFamily="2" charset="2"/>
              <a:buChar char="ü"/>
            </a:pPr>
            <a:r>
              <a:rPr lang="en-US" dirty="0"/>
              <a:t>Provide assistance to the board and members</a:t>
            </a:r>
          </a:p>
          <a:p>
            <a:pPr>
              <a:spcAft>
                <a:spcPts val="1200"/>
              </a:spcAft>
              <a:buFont typeface="Wingdings" panose="05000000000000000000" pitchFamily="2" charset="2"/>
              <a:buChar char="ü"/>
            </a:pPr>
            <a:r>
              <a:rPr lang="en-US" dirty="0"/>
              <a:t>Operate within the budget</a:t>
            </a:r>
          </a:p>
        </p:txBody>
      </p:sp>
      <p:pic>
        <p:nvPicPr>
          <p:cNvPr id="4" name="Picture 3">
            <a:extLst>
              <a:ext uri="{FF2B5EF4-FFF2-40B4-BE49-F238E27FC236}">
                <a16:creationId xmlns:a16="http://schemas.microsoft.com/office/drawing/2014/main" id="{F94CB3DE-40E5-4CCE-9946-BCAFCA9E9DC0}"/>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E8C24BCF-5C1B-40B7-9B84-BDFFBDAF1ED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F2FF32FF-D300-40D0-8F98-DE4F8206EADD}"/>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A7F8F8-C575-4C1D-B6B4-12901072EFF0}"/>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A2D3C3-9201-42DD-9F30-A88D0EEF30C4}"/>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970CCC94-7678-49BD-940E-49E269935D55}"/>
              </a:ext>
            </a:extLst>
          </p:cNvPr>
          <p:cNvSpPr txBox="1"/>
          <p:nvPr/>
        </p:nvSpPr>
        <p:spPr>
          <a:xfrm>
            <a:off x="3022601" y="304800"/>
            <a:ext cx="5829300"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Duties of the Landscape Director</a:t>
            </a:r>
          </a:p>
        </p:txBody>
      </p:sp>
    </p:spTree>
    <p:extLst>
      <p:ext uri="{BB962C8B-B14F-4D97-AF65-F5344CB8AC3E}">
        <p14:creationId xmlns:p14="http://schemas.microsoft.com/office/powerpoint/2010/main" val="3562080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1722863" y="1435100"/>
            <a:ext cx="8686800" cy="5410200"/>
          </a:xfrm>
          <a:prstGeom prst="rect">
            <a:avLst/>
          </a:prstGeom>
          <a:noFill/>
          <a:ln w="9525">
            <a:noFill/>
            <a:miter lim="800000"/>
            <a:headEnd/>
            <a:tailEnd/>
          </a:ln>
        </p:spPr>
        <p:txBody>
          <a:bodyPr/>
          <a:lstStyle/>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Oversaw maintenance of bushes, trees and plants in common area</a:t>
            </a: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Oversaw installation of bushes, mulch, and plants (perennials and annuals)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Worked with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Grasswackers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Inc. weekly during the summer to insure contractor performance</a:t>
            </a: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Removed multiple large branches damaged in storms</a:t>
            </a: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38F205-46F4-42F9-928F-4E34330F84C8}"/>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9808D617-AC91-4D01-AADC-51A6E1985929}"/>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7B0BCF17-B5F4-4475-8498-057DA24D5A22}"/>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5AB74D7-A4AB-4630-9DEB-535112D6410C}"/>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287F03A-E821-4EF9-B3AE-16D85D2EAF09}"/>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8777607-8FE5-416E-8AB3-98167AE2A8B3}"/>
              </a:ext>
            </a:extLst>
          </p:cNvPr>
          <p:cNvSpPr txBox="1"/>
          <p:nvPr/>
        </p:nvSpPr>
        <p:spPr>
          <a:xfrm>
            <a:off x="3352800" y="341901"/>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2023 Year-End Review</a:t>
            </a:r>
          </a:p>
        </p:txBody>
      </p:sp>
    </p:spTree>
    <p:extLst>
      <p:ext uri="{BB962C8B-B14F-4D97-AF65-F5344CB8AC3E}">
        <p14:creationId xmlns:p14="http://schemas.microsoft.com/office/powerpoint/2010/main" val="3540134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1722863" y="1435100"/>
            <a:ext cx="8686800" cy="5410200"/>
          </a:xfrm>
          <a:prstGeom prst="rect">
            <a:avLst/>
          </a:prstGeom>
          <a:noFill/>
          <a:ln w="9525">
            <a:noFill/>
            <a:miter lim="800000"/>
            <a:headEnd/>
            <a:tailEnd/>
          </a:ln>
        </p:spPr>
        <p:txBody>
          <a:bodyPr/>
          <a:lstStyle/>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Assisted in the establishment of Monarch Motel</a:t>
            </a: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Removed &amp;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replaced 3 dead Crepe Myrtles with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3 - 7 ½ foot Crepe Myrtles along Running Man Trail (RMT)</a:t>
            </a: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Removed 3 dead bushes at the entrance of RMT and Big Bethel and transplanted 2 bushes to replace</a:t>
            </a: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Filled sink hole adjacent to RMT and pond</a:t>
            </a: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377"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38F205-46F4-42F9-928F-4E34330F84C8}"/>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9808D617-AC91-4D01-AADC-51A6E1985929}"/>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7B0BCF17-B5F4-4475-8498-057DA24D5A22}"/>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5AB74D7-A4AB-4630-9DEB-535112D6410C}"/>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287F03A-E821-4EF9-B3AE-16D85D2EAF09}"/>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8777607-8FE5-416E-8AB3-98167AE2A8B3}"/>
              </a:ext>
            </a:extLst>
          </p:cNvPr>
          <p:cNvSpPr txBox="1"/>
          <p:nvPr/>
        </p:nvSpPr>
        <p:spPr>
          <a:xfrm>
            <a:off x="3352800" y="341901"/>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2023 Year-End Review</a:t>
            </a:r>
          </a:p>
        </p:txBody>
      </p:sp>
    </p:spTree>
    <p:extLst>
      <p:ext uri="{BB962C8B-B14F-4D97-AF65-F5344CB8AC3E}">
        <p14:creationId xmlns:p14="http://schemas.microsoft.com/office/powerpoint/2010/main" val="3279991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AA0A7766-79C5-4A87-9CF8-ACC8A3BED0C2}"/>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SUMMARY</a:t>
            </a:r>
          </a:p>
        </p:txBody>
      </p:sp>
      <p:sp>
        <p:nvSpPr>
          <p:cNvPr id="10" name="TextBox 9">
            <a:extLst>
              <a:ext uri="{FF2B5EF4-FFF2-40B4-BE49-F238E27FC236}">
                <a16:creationId xmlns:a16="http://schemas.microsoft.com/office/drawing/2014/main" id="{927DD8DA-E085-4C1E-B71D-35289EC313BE}"/>
              </a:ext>
            </a:extLst>
          </p:cNvPr>
          <p:cNvSpPr txBox="1"/>
          <p:nvPr/>
        </p:nvSpPr>
        <p:spPr>
          <a:xfrm>
            <a:off x="2862691" y="2836676"/>
            <a:ext cx="6438900"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Eric Todhunter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President</a:t>
            </a:r>
          </a:p>
        </p:txBody>
      </p:sp>
    </p:spTree>
    <p:extLst>
      <p:ext uri="{BB962C8B-B14F-4D97-AF65-F5344CB8AC3E}">
        <p14:creationId xmlns:p14="http://schemas.microsoft.com/office/powerpoint/2010/main" val="3642698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9" name="TextBox 8">
            <a:extLst>
              <a:ext uri="{FF2B5EF4-FFF2-40B4-BE49-F238E27FC236}">
                <a16:creationId xmlns:a16="http://schemas.microsoft.com/office/drawing/2014/main" id="{D6A7FC70-F44C-4129-8D35-E16EC2BB0F88}"/>
              </a:ext>
            </a:extLst>
          </p:cNvPr>
          <p:cNvSpPr txBox="1"/>
          <p:nvPr/>
        </p:nvSpPr>
        <p:spPr>
          <a:xfrm>
            <a:off x="1669437" y="157320"/>
            <a:ext cx="8826501" cy="954107"/>
          </a:xfrm>
          <a:prstGeom prst="rect">
            <a:avLst/>
          </a:prstGeom>
          <a:noFill/>
        </p:spPr>
        <p:txBody>
          <a:bodyPr wrap="square" rtlCol="0">
            <a:spAutoFit/>
          </a:bodyPr>
          <a:lstStyle/>
          <a:p>
            <a:pPr algn="ctr" defTabSz="914377">
              <a:defRPr/>
            </a:pPr>
            <a:r>
              <a:rPr lang="en-US" sz="2800" b="1" dirty="0">
                <a:solidFill>
                  <a:prstClr val="black"/>
                </a:solidFill>
                <a:latin typeface="Calibri" panose="020F0502020204030204"/>
              </a:rPr>
              <a:t>Running Man HOA Board 2023 Summary of Actions Overview</a:t>
            </a:r>
          </a:p>
        </p:txBody>
      </p:sp>
      <p:sp>
        <p:nvSpPr>
          <p:cNvPr id="11" name="TextBox 10">
            <a:extLst>
              <a:ext uri="{FF2B5EF4-FFF2-40B4-BE49-F238E27FC236}">
                <a16:creationId xmlns:a16="http://schemas.microsoft.com/office/drawing/2014/main" id="{41BB91FB-63F0-49FB-B26C-CC06E0DD0CD1}"/>
              </a:ext>
            </a:extLst>
          </p:cNvPr>
          <p:cNvSpPr txBox="1"/>
          <p:nvPr/>
        </p:nvSpPr>
        <p:spPr>
          <a:xfrm>
            <a:off x="589934" y="1578077"/>
            <a:ext cx="11034677" cy="4401205"/>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t>On-going actions with York County Attorney to finalize new proposed neighborhood governing documents</a:t>
            </a:r>
          </a:p>
          <a:p>
            <a:pPr marL="285750" indent="-285750">
              <a:buFont typeface="Wingdings" panose="05000000000000000000" pitchFamily="2" charset="2"/>
              <a:buChar char="ü"/>
            </a:pPr>
            <a:r>
              <a:rPr lang="en-US" sz="2800" dirty="0"/>
              <a:t>Completed another maintenance washing of serpentine wall and monuments</a:t>
            </a:r>
          </a:p>
          <a:p>
            <a:pPr marL="285750" indent="-285750">
              <a:buFont typeface="Wingdings" panose="05000000000000000000" pitchFamily="2" charset="2"/>
              <a:buChar char="ü"/>
            </a:pPr>
            <a:r>
              <a:rPr lang="en-US" sz="2800" dirty="0"/>
              <a:t>Co-sponsored with RMRA a new “Octoberfest” event</a:t>
            </a:r>
          </a:p>
          <a:p>
            <a:pPr marL="285750" indent="-285750">
              <a:buFont typeface="Wingdings" panose="05000000000000000000" pitchFamily="2" charset="2"/>
              <a:buChar char="ü"/>
            </a:pPr>
            <a:r>
              <a:rPr lang="en-US" sz="2800" dirty="0"/>
              <a:t>Researching options to repair or replace Running Man signage on entry monuments </a:t>
            </a:r>
          </a:p>
          <a:p>
            <a:pPr marL="285750" indent="-285750">
              <a:buFont typeface="Wingdings" panose="05000000000000000000" pitchFamily="2" charset="2"/>
              <a:buChar char="ü"/>
            </a:pPr>
            <a:r>
              <a:rPr lang="en-US" sz="2800" dirty="0"/>
              <a:t>Reviewed Neighborhood’s Long-Range Financial Posture (Nov 2023)</a:t>
            </a:r>
          </a:p>
          <a:p>
            <a:pPr marL="285750" indent="-285750">
              <a:buFont typeface="Wingdings" panose="05000000000000000000" pitchFamily="2" charset="2"/>
              <a:buChar char="ü"/>
            </a:pPr>
            <a:r>
              <a:rPr lang="en-US" sz="2800" dirty="0"/>
              <a:t>Replaced pond fountain</a:t>
            </a:r>
          </a:p>
          <a:p>
            <a:pPr marL="285750" indent="-285750">
              <a:buFont typeface="Wingdings" panose="05000000000000000000" pitchFamily="2" charset="2"/>
              <a:buChar char="ü"/>
            </a:pPr>
            <a:endParaRPr lang="en-US" sz="2800" dirty="0"/>
          </a:p>
        </p:txBody>
      </p:sp>
    </p:spTree>
    <p:extLst>
      <p:ext uri="{BB962C8B-B14F-4D97-AF65-F5344CB8AC3E}">
        <p14:creationId xmlns:p14="http://schemas.microsoft.com/office/powerpoint/2010/main" val="324360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highlight>
                  <a:srgbClr val="000000"/>
                </a:highlight>
                <a:latin typeface="Calibri" panose="020F0502020204030204"/>
              </a:endParaRPr>
            </a:p>
          </p:txBody>
        </p:sp>
      </p:grpSp>
      <p:sp>
        <p:nvSpPr>
          <p:cNvPr id="9" name="TextBox 8">
            <a:extLst>
              <a:ext uri="{FF2B5EF4-FFF2-40B4-BE49-F238E27FC236}">
                <a16:creationId xmlns:a16="http://schemas.microsoft.com/office/drawing/2014/main" id="{D6A7FC70-F44C-4129-8D35-E16EC2BB0F88}"/>
              </a:ext>
            </a:extLst>
          </p:cNvPr>
          <p:cNvSpPr txBox="1"/>
          <p:nvPr/>
        </p:nvSpPr>
        <p:spPr>
          <a:xfrm>
            <a:off x="1694021" y="337796"/>
            <a:ext cx="8826501" cy="523220"/>
          </a:xfrm>
          <a:prstGeom prst="rect">
            <a:avLst/>
          </a:prstGeom>
          <a:noFill/>
        </p:spPr>
        <p:txBody>
          <a:bodyPr wrap="square" rtlCol="0">
            <a:spAutoFit/>
          </a:bodyPr>
          <a:lstStyle/>
          <a:p>
            <a:pPr algn="ctr" defTabSz="914377">
              <a:defRPr/>
            </a:pPr>
            <a:r>
              <a:rPr lang="en-US" sz="2800" b="1" dirty="0">
                <a:solidFill>
                  <a:prstClr val="black"/>
                </a:solidFill>
                <a:latin typeface="Calibri" panose="020F0502020204030204"/>
              </a:rPr>
              <a:t>Running Man HOA Board 2024 Goals</a:t>
            </a:r>
          </a:p>
        </p:txBody>
      </p:sp>
      <p:sp>
        <p:nvSpPr>
          <p:cNvPr id="11" name="TextBox 10">
            <a:extLst>
              <a:ext uri="{FF2B5EF4-FFF2-40B4-BE49-F238E27FC236}">
                <a16:creationId xmlns:a16="http://schemas.microsoft.com/office/drawing/2014/main" id="{41BB91FB-63F0-49FB-B26C-CC06E0DD0CD1}"/>
              </a:ext>
            </a:extLst>
          </p:cNvPr>
          <p:cNvSpPr txBox="1"/>
          <p:nvPr/>
        </p:nvSpPr>
        <p:spPr>
          <a:xfrm>
            <a:off x="589934" y="1578077"/>
            <a:ext cx="11034677" cy="2677656"/>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t>Complete socialization and begin voting on new proposed neighborhood governing documents</a:t>
            </a:r>
          </a:p>
          <a:p>
            <a:pPr marL="285750" indent="-285750">
              <a:buFont typeface="Wingdings" panose="05000000000000000000" pitchFamily="2" charset="2"/>
              <a:buChar char="ü"/>
            </a:pPr>
            <a:r>
              <a:rPr lang="en-US" sz="2800" dirty="0"/>
              <a:t>Contract for the conduct a new Reserve Study to capture inflation (last conducted in 2018)</a:t>
            </a:r>
          </a:p>
          <a:p>
            <a:pPr marL="285750" indent="-285750">
              <a:buFont typeface="Wingdings" panose="05000000000000000000" pitchFamily="2" charset="2"/>
              <a:buChar char="ü"/>
            </a:pPr>
            <a:r>
              <a:rPr lang="en-US" sz="2800" dirty="0"/>
              <a:t>Complete work on Running Man signage for entry monuments </a:t>
            </a:r>
          </a:p>
          <a:p>
            <a:pPr marL="285750" indent="-285750">
              <a:buFont typeface="Wingdings" panose="05000000000000000000" pitchFamily="2" charset="2"/>
              <a:buChar char="ü"/>
            </a:pPr>
            <a:endParaRPr lang="en-US" sz="2800" dirty="0"/>
          </a:p>
        </p:txBody>
      </p:sp>
    </p:spTree>
    <p:extLst>
      <p:ext uri="{BB962C8B-B14F-4D97-AF65-F5344CB8AC3E}">
        <p14:creationId xmlns:p14="http://schemas.microsoft.com/office/powerpoint/2010/main" val="3189403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195296" y="1329661"/>
            <a:ext cx="11801408" cy="5410200"/>
          </a:xfrm>
          <a:prstGeom prst="rect">
            <a:avLst/>
          </a:prstGeom>
          <a:noFill/>
          <a:ln w="9525">
            <a:noFill/>
            <a:miter lim="800000"/>
            <a:headEnd/>
            <a:tailEnd/>
          </a:ln>
        </p:spPr>
        <p:txBody>
          <a:bodyPr/>
          <a:lstStyle/>
          <a:p>
            <a:pPr marL="457189" marR="0" lvl="0" indent="-457189" algn="l" defTabSz="914400" rtl="0" eaLnBrk="1" fontAlgn="auto" latinLnBrk="0" hangingPunct="1">
              <a:lnSpc>
                <a:spcPct val="100000"/>
              </a:lnSpc>
              <a:spcBef>
                <a:spcPct val="20000"/>
              </a:spcBef>
              <a:spcAft>
                <a:spcPts val="1200"/>
              </a:spcAft>
              <a:buClr>
                <a:srgbClr val="4472C4"/>
              </a:buClr>
              <a:buSzPct val="65000"/>
              <a:buFont typeface="Courier New" panose="02070309020205020404" pitchFamily="49" charset="0"/>
              <a:buChar char="o"/>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Need Volunteers to</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marL="971526" marR="0" lvl="1" indent="-514338" algn="l" defTabSz="914400"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Pack and Deliver at the Clubhouse					Dec 17th</a:t>
            </a:r>
          </a:p>
          <a:p>
            <a:pPr marL="971526" marR="0" lvl="1" indent="-514338" algn="l" defTabSz="914400"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Put candles out in Common Areas 					Dec 24</a:t>
            </a:r>
            <a:r>
              <a:rPr kumimoji="0" lang="en-US" sz="2800" b="0" i="1" u="none" strike="noStrike" kern="1200" cap="none" spc="0" normalizeH="0" baseline="30000" noProof="0" dirty="0">
                <a:ln>
                  <a:noFill/>
                </a:ln>
                <a:solidFill>
                  <a:prstClr val="black"/>
                </a:solidFill>
                <a:effectLst/>
                <a:uLnTx/>
                <a:uFillTx/>
                <a:latin typeface="Calibri"/>
                <a:ea typeface="+mn-ea"/>
                <a:cs typeface="+mn-cs"/>
              </a:rPr>
              <a:t>th</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a:p>
            <a:pPr marL="971526" marR="0" lvl="1" indent="-514338" algn="l" defTabSz="914400" rtl="0" eaLnBrk="1" fontAlgn="auto" latinLnBrk="0" hangingPunct="1">
              <a:lnSpc>
                <a:spcPct val="100000"/>
              </a:lnSpc>
              <a:spcBef>
                <a:spcPct val="20000"/>
              </a:spcBef>
              <a:spcAft>
                <a:spcPts val="1200"/>
              </a:spcAft>
              <a:buClr>
                <a:srgbClr val="4472C4"/>
              </a:buClr>
              <a:buSzPct val="65000"/>
              <a:buFont typeface="Wingdings" panose="05000000000000000000" pitchFamily="2" charset="2"/>
              <a:buChar char="ü"/>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Pick up candles from Common Areas                                                Dec 25</a:t>
            </a:r>
            <a:r>
              <a:rPr kumimoji="0" lang="en-US" sz="2800" b="0" i="1" u="none" strike="noStrike" kern="1200" cap="none" spc="0" normalizeH="0" baseline="30000" noProof="0" dirty="0">
                <a:ln>
                  <a:noFill/>
                </a:ln>
                <a:solidFill>
                  <a:prstClr val="black"/>
                </a:solidFill>
                <a:effectLst/>
                <a:uLnTx/>
                <a:uFillTx/>
                <a:latin typeface="Calibri"/>
                <a:ea typeface="+mn-ea"/>
                <a:cs typeface="+mn-cs"/>
              </a:rPr>
              <a:t>th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457189" marR="0" lvl="0" indent="-457189" algn="l" defTabSz="914400" rtl="0" eaLnBrk="1" fontAlgn="auto" latinLnBrk="0" hangingPunct="1">
              <a:lnSpc>
                <a:spcPct val="100000"/>
              </a:lnSpc>
              <a:spcBef>
                <a:spcPct val="20000"/>
              </a:spcBef>
              <a:spcAft>
                <a:spcPts val="1200"/>
              </a:spcAft>
              <a:buClr>
                <a:srgbClr val="4472C4"/>
              </a:buClr>
              <a:buSzPct val="65000"/>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Sand Delivery  				 		                     ~</a:t>
            </a:r>
            <a:r>
              <a:rPr kumimoji="0" lang="en-US" sz="2800" b="0" i="1" u="none" strike="noStrike" kern="1200" cap="none" spc="0" normalizeH="0" baseline="0" noProof="0" dirty="0">
                <a:ln>
                  <a:noFill/>
                </a:ln>
                <a:solidFill>
                  <a:prstClr val="black"/>
                </a:solidFill>
                <a:effectLst/>
                <a:uLnTx/>
                <a:uFillTx/>
                <a:latin typeface="Calibri"/>
                <a:ea typeface="+mn-ea"/>
                <a:cs typeface="+mn-cs"/>
              </a:rPr>
              <a:t>Mon, Dec 18</a:t>
            </a:r>
            <a:r>
              <a:rPr kumimoji="0" lang="en-US" sz="2800" b="0" i="1" u="none" strike="noStrike" kern="1200" cap="none" spc="0" normalizeH="0" baseline="30000" noProof="0" dirty="0" err="1">
                <a:ln>
                  <a:noFill/>
                </a:ln>
                <a:solidFill>
                  <a:prstClr val="black"/>
                </a:solidFill>
                <a:effectLst/>
                <a:uLnTx/>
                <a:uFillTx/>
                <a:latin typeface="Calibri"/>
                <a:ea typeface="+mn-ea"/>
                <a:cs typeface="+mn-cs"/>
              </a:rPr>
              <a:t>th</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a:p>
            <a:pPr marL="457189" marR="0" lvl="0" indent="-457189" algn="l" defTabSz="914400" rtl="0" eaLnBrk="1" fontAlgn="auto" latinLnBrk="0" hangingPunct="1">
              <a:lnSpc>
                <a:spcPct val="100000"/>
              </a:lnSpc>
              <a:spcBef>
                <a:spcPct val="20000"/>
              </a:spcBef>
              <a:spcAft>
                <a:spcPts val="1200"/>
              </a:spcAft>
              <a:buClr>
                <a:srgbClr val="4472C4"/>
              </a:buClr>
              <a:buSzPct val="65000"/>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Luminaries Inclement weather decision will be posted on the Next Door Neighbor App and Running Man website.</a:t>
            </a:r>
          </a:p>
          <a:p>
            <a:pPr marL="457189" marR="0" lvl="0" indent="-457189" algn="l" defTabSz="914400" rtl="0" eaLnBrk="1" fontAlgn="auto" latinLnBrk="0" hangingPunct="1">
              <a:lnSpc>
                <a:spcPct val="100000"/>
              </a:lnSpc>
              <a:spcBef>
                <a:spcPct val="20000"/>
              </a:spcBef>
              <a:spcAft>
                <a:spcPts val="1200"/>
              </a:spcAft>
              <a:buClr>
                <a:srgbClr val="4472C4"/>
              </a:buClr>
              <a:buSzPct val="65000"/>
              <a:buFont typeface="Courier New" panose="02070309020205020404" pitchFamily="49" charset="0"/>
              <a:buChar char="o"/>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If you’re not going to be home, need help, or are able to volunteer please notify Jen Arnold via text or call @ (719)339-0907</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3">
            <a:extLst>
              <a:ext uri="{FF2B5EF4-FFF2-40B4-BE49-F238E27FC236}">
                <a16:creationId xmlns:a16="http://schemas.microsoft.com/office/drawing/2014/main" id="{6E38F205-46F4-42F9-928F-4E34330F84C8}"/>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9808D617-AC91-4D01-AADC-51A6E1985929}"/>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7B0BCF17-B5F4-4475-8498-057DA24D5A22}"/>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a:ea typeface="+mn-ea"/>
                <a:cs typeface="+mn-cs"/>
              </a:endParaRPr>
            </a:p>
          </p:txBody>
        </p:sp>
        <p:sp>
          <p:nvSpPr>
            <p:cNvPr id="7" name="Rectangle 6">
              <a:extLst>
                <a:ext uri="{FF2B5EF4-FFF2-40B4-BE49-F238E27FC236}">
                  <a16:creationId xmlns:a16="http://schemas.microsoft.com/office/drawing/2014/main" id="{D5AB74D7-A4AB-4630-9DEB-535112D6410C}"/>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a:ea typeface="+mn-ea"/>
                <a:cs typeface="+mn-cs"/>
              </a:endParaRPr>
            </a:p>
          </p:txBody>
        </p:sp>
        <p:sp>
          <p:nvSpPr>
            <p:cNvPr id="8" name="Rectangle 7">
              <a:extLst>
                <a:ext uri="{FF2B5EF4-FFF2-40B4-BE49-F238E27FC236}">
                  <a16:creationId xmlns:a16="http://schemas.microsoft.com/office/drawing/2014/main" id="{A287F03A-E821-4EF9-B3AE-16D85D2EAF09}"/>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0000"/>
                </a:highlight>
                <a:uLnTx/>
                <a:uFillTx/>
                <a:latin typeface="Calibri"/>
                <a:ea typeface="+mn-ea"/>
                <a:cs typeface="+mn-cs"/>
              </a:endParaRPr>
            </a:p>
          </p:txBody>
        </p:sp>
      </p:grpSp>
      <p:sp>
        <p:nvSpPr>
          <p:cNvPr id="9" name="TextBox 8">
            <a:extLst>
              <a:ext uri="{FF2B5EF4-FFF2-40B4-BE49-F238E27FC236}">
                <a16:creationId xmlns:a16="http://schemas.microsoft.com/office/drawing/2014/main" id="{08777607-8FE5-416E-8AB3-98167AE2A8B3}"/>
              </a:ext>
            </a:extLst>
          </p:cNvPr>
          <p:cNvSpPr txBox="1"/>
          <p:nvPr/>
        </p:nvSpPr>
        <p:spPr>
          <a:xfrm>
            <a:off x="3365500" y="304800"/>
            <a:ext cx="548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Christmas Luminaries</a:t>
            </a:r>
          </a:p>
        </p:txBody>
      </p:sp>
    </p:spTree>
    <p:extLst>
      <p:ext uri="{BB962C8B-B14F-4D97-AF65-F5344CB8AC3E}">
        <p14:creationId xmlns:p14="http://schemas.microsoft.com/office/powerpoint/2010/main" val="1054299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429-E746-4EBF-B9F6-B060D2710C4E}"/>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4021693-E0B4-45FD-AF42-FB87A65D80ED}"/>
              </a:ext>
            </a:extLst>
          </p:cNvPr>
          <p:cNvGrpSpPr/>
          <p:nvPr/>
        </p:nvGrpSpPr>
        <p:grpSpPr>
          <a:xfrm>
            <a:off x="1484740" y="1072473"/>
            <a:ext cx="8864600" cy="248227"/>
            <a:chOff x="1484740" y="695873"/>
            <a:chExt cx="8864600" cy="248227"/>
          </a:xfrm>
        </p:grpSpPr>
        <p:sp>
          <p:nvSpPr>
            <p:cNvPr id="6" name="Rectangle 5">
              <a:extLst>
                <a:ext uri="{FF2B5EF4-FFF2-40B4-BE49-F238E27FC236}">
                  <a16:creationId xmlns:a16="http://schemas.microsoft.com/office/drawing/2014/main" id="{BEA5D933-0FEF-468B-8B13-4DE36D077116}"/>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7" name="Rectangle 6">
              <a:extLst>
                <a:ext uri="{FF2B5EF4-FFF2-40B4-BE49-F238E27FC236}">
                  <a16:creationId xmlns:a16="http://schemas.microsoft.com/office/drawing/2014/main" id="{FFB8D85A-7AA1-4E29-8653-9FB3A5BF8767}"/>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8" name="Rectangle 7">
              <a:extLst>
                <a:ext uri="{FF2B5EF4-FFF2-40B4-BE49-F238E27FC236}">
                  <a16:creationId xmlns:a16="http://schemas.microsoft.com/office/drawing/2014/main" id="{4E4A4C0F-FC2C-4FD2-AB39-43D8C9B60F0E}"/>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grpSp>
      <p:sp>
        <p:nvSpPr>
          <p:cNvPr id="9" name="TextBox 8">
            <a:extLst>
              <a:ext uri="{FF2B5EF4-FFF2-40B4-BE49-F238E27FC236}">
                <a16:creationId xmlns:a16="http://schemas.microsoft.com/office/drawing/2014/main" id="{D6A7FC70-F44C-4129-8D35-E16EC2BB0F88}"/>
              </a:ext>
            </a:extLst>
          </p:cNvPr>
          <p:cNvSpPr txBox="1"/>
          <p:nvPr/>
        </p:nvSpPr>
        <p:spPr>
          <a:xfrm>
            <a:off x="3365500" y="304800"/>
            <a:ext cx="5486400" cy="523220"/>
          </a:xfrm>
          <a:prstGeom prst="rect">
            <a:avLst/>
          </a:prstGeom>
          <a:noFill/>
        </p:spPr>
        <p:txBody>
          <a:bodyPr wrap="square" rtlCol="0">
            <a:spAutoFit/>
          </a:bodyPr>
          <a:lstStyle/>
          <a:p>
            <a:pPr algn="ctr"/>
            <a:r>
              <a:rPr lang="en-US" sz="2800" dirty="0"/>
              <a:t>ELECTION OF OFFICERS</a:t>
            </a:r>
          </a:p>
        </p:txBody>
      </p:sp>
      <p:sp>
        <p:nvSpPr>
          <p:cNvPr id="2" name="TextBox 1">
            <a:extLst>
              <a:ext uri="{FF2B5EF4-FFF2-40B4-BE49-F238E27FC236}">
                <a16:creationId xmlns:a16="http://schemas.microsoft.com/office/drawing/2014/main" id="{B47442E3-206F-4BCC-941D-E852223E23BC}"/>
              </a:ext>
            </a:extLst>
          </p:cNvPr>
          <p:cNvSpPr txBox="1"/>
          <p:nvPr/>
        </p:nvSpPr>
        <p:spPr>
          <a:xfrm>
            <a:off x="1484740" y="1342928"/>
            <a:ext cx="8864600" cy="4955203"/>
          </a:xfrm>
          <a:prstGeom prst="rect">
            <a:avLst/>
          </a:prstGeom>
          <a:noFill/>
        </p:spPr>
        <p:txBody>
          <a:bodyPr wrap="square" rtlCol="0">
            <a:spAutoFit/>
          </a:bodyPr>
          <a:lstStyle/>
          <a:p>
            <a:pPr marL="285744" indent="-285744">
              <a:buFont typeface="Wingdings" panose="05000000000000000000" pitchFamily="2" charset="2"/>
              <a:buChar char="Ø"/>
            </a:pPr>
            <a:r>
              <a:rPr lang="en-US" sz="3200" dirty="0"/>
              <a:t>Current Nominees</a:t>
            </a:r>
          </a:p>
          <a:p>
            <a:pPr lvl="1"/>
            <a:endParaRPr lang="en-US" sz="2000" dirty="0"/>
          </a:p>
          <a:p>
            <a:pPr lvl="1"/>
            <a:endParaRPr lang="en-US" sz="2000" dirty="0"/>
          </a:p>
          <a:p>
            <a:pPr lvl="1"/>
            <a:endParaRPr lang="en-US" sz="2000" dirty="0"/>
          </a:p>
          <a:p>
            <a:pPr marL="285744" indent="-285744">
              <a:buFont typeface="Wingdings" panose="05000000000000000000" pitchFamily="2" charset="2"/>
              <a:buChar char="Ø"/>
            </a:pPr>
            <a:endParaRPr lang="en-US" sz="3200" dirty="0"/>
          </a:p>
          <a:p>
            <a:pPr marL="285744" indent="-285744">
              <a:buFont typeface="Wingdings" panose="05000000000000000000" pitchFamily="2" charset="2"/>
              <a:buChar char="Ø"/>
            </a:pPr>
            <a:endParaRPr lang="en-US" sz="3200" dirty="0"/>
          </a:p>
          <a:p>
            <a:pPr marL="285744" indent="-285744">
              <a:buFont typeface="Wingdings" panose="05000000000000000000" pitchFamily="2" charset="2"/>
              <a:buChar char="Ø"/>
            </a:pPr>
            <a:endParaRPr lang="en-US" sz="3200" dirty="0"/>
          </a:p>
          <a:p>
            <a:pPr marL="285744" indent="-285744">
              <a:buFont typeface="Wingdings" panose="05000000000000000000" pitchFamily="2" charset="2"/>
              <a:buChar char="Ø"/>
            </a:pPr>
            <a:endParaRPr lang="en-US" sz="3200" dirty="0"/>
          </a:p>
          <a:p>
            <a:pPr marL="285744" indent="-285744">
              <a:buFont typeface="Wingdings" panose="05000000000000000000" pitchFamily="2" charset="2"/>
              <a:buChar char="Ø"/>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Nominations from the Neighborhood to serve on the CY2024 RM HOA Board.</a:t>
            </a:r>
          </a:p>
          <a:p>
            <a:pPr marL="285744" indent="-285744">
              <a:buFont typeface="Wingdings" panose="05000000000000000000" pitchFamily="2" charset="2"/>
              <a:buChar char="Ø"/>
            </a:pPr>
            <a:r>
              <a:rPr lang="en-US" sz="3200" dirty="0"/>
              <a:t>Vote</a:t>
            </a:r>
          </a:p>
        </p:txBody>
      </p:sp>
      <p:sp>
        <p:nvSpPr>
          <p:cNvPr id="3" name="TextBox 2">
            <a:extLst>
              <a:ext uri="{FF2B5EF4-FFF2-40B4-BE49-F238E27FC236}">
                <a16:creationId xmlns:a16="http://schemas.microsoft.com/office/drawing/2014/main" id="{6B2CC06E-9D59-4197-BDCE-D6D8CDF219E9}"/>
              </a:ext>
            </a:extLst>
          </p:cNvPr>
          <p:cNvSpPr txBox="1"/>
          <p:nvPr/>
        </p:nvSpPr>
        <p:spPr>
          <a:xfrm>
            <a:off x="2162574" y="3586458"/>
            <a:ext cx="6316408" cy="1200329"/>
          </a:xfrm>
          <a:prstGeom prst="rect">
            <a:avLst/>
          </a:prstGeom>
          <a:noFill/>
        </p:spPr>
        <p:txBody>
          <a:bodyPr wrap="square" rtlCol="0">
            <a:spAutoFit/>
          </a:bodyPr>
          <a:lstStyle/>
          <a:p>
            <a:pPr marL="285744" indent="-285744">
              <a:buFont typeface="Arial" panose="020B0604020202020204" pitchFamily="34" charset="0"/>
              <a:buChar char="•"/>
            </a:pPr>
            <a:r>
              <a:rPr lang="en-US" b="1" dirty="0"/>
              <a:t>OPEN – </a:t>
            </a:r>
            <a:r>
              <a:rPr lang="en-US" sz="3600" b="1" dirty="0"/>
              <a:t>Matthew Matson</a:t>
            </a:r>
          </a:p>
          <a:p>
            <a:pPr marL="285744" indent="-285744">
              <a:buFont typeface="Arial" panose="020B0604020202020204" pitchFamily="34" charset="0"/>
              <a:buChar char="•"/>
            </a:pPr>
            <a:r>
              <a:rPr lang="en-US" sz="3600" b="1" dirty="0"/>
              <a:t>OPEN – Russ </a:t>
            </a:r>
            <a:r>
              <a:rPr lang="en-US" sz="3600" b="1" dirty="0" err="1"/>
              <a:t>Kratoville</a:t>
            </a:r>
            <a:endParaRPr lang="en-US" sz="3600" b="1" dirty="0"/>
          </a:p>
        </p:txBody>
      </p:sp>
      <p:sp>
        <p:nvSpPr>
          <p:cNvPr id="10" name="TextBox 9">
            <a:extLst>
              <a:ext uri="{FF2B5EF4-FFF2-40B4-BE49-F238E27FC236}">
                <a16:creationId xmlns:a16="http://schemas.microsoft.com/office/drawing/2014/main" id="{E0DD407C-4CB5-4639-AAF0-9073202471CC}"/>
              </a:ext>
            </a:extLst>
          </p:cNvPr>
          <p:cNvSpPr txBox="1"/>
          <p:nvPr/>
        </p:nvSpPr>
        <p:spPr>
          <a:xfrm>
            <a:off x="2162574" y="1940529"/>
            <a:ext cx="2630652" cy="1754326"/>
          </a:xfrm>
          <a:prstGeom prst="rect">
            <a:avLst/>
          </a:prstGeom>
          <a:noFill/>
        </p:spPr>
        <p:txBody>
          <a:bodyPr wrap="square" rtlCol="0">
            <a:spAutoFit/>
          </a:bodyPr>
          <a:lstStyle/>
          <a:p>
            <a:pPr marL="285744" indent="-285744">
              <a:buFont typeface="Arial" panose="020B0604020202020204" pitchFamily="34" charset="0"/>
              <a:buChar char="•"/>
            </a:pPr>
            <a:r>
              <a:rPr lang="en-US" dirty="0"/>
              <a:t>Eric Todhunter</a:t>
            </a:r>
          </a:p>
          <a:p>
            <a:pPr marL="285744" indent="-285744">
              <a:buFont typeface="Arial" panose="020B0604020202020204" pitchFamily="34" charset="0"/>
              <a:buChar char="•"/>
            </a:pPr>
            <a:r>
              <a:rPr lang="en-US" dirty="0"/>
              <a:t>Jon Waechter</a:t>
            </a:r>
          </a:p>
          <a:p>
            <a:pPr marL="285744" indent="-285744">
              <a:buFont typeface="Arial" panose="020B0604020202020204" pitchFamily="34" charset="0"/>
              <a:buChar char="•"/>
            </a:pPr>
            <a:r>
              <a:rPr lang="en-US" dirty="0"/>
              <a:t>Kyle </a:t>
            </a:r>
            <a:r>
              <a:rPr lang="en-US" dirty="0" err="1"/>
              <a:t>Aulenbach</a:t>
            </a:r>
            <a:endParaRPr lang="en-US" dirty="0"/>
          </a:p>
          <a:p>
            <a:pPr marL="285744" indent="-285744">
              <a:buFont typeface="Arial" panose="020B0604020202020204" pitchFamily="34" charset="0"/>
              <a:buChar char="•"/>
            </a:pPr>
            <a:r>
              <a:rPr lang="en-US" dirty="0"/>
              <a:t>James Wright</a:t>
            </a:r>
          </a:p>
          <a:p>
            <a:pPr marL="285744" indent="-285744">
              <a:buFont typeface="Arial" panose="020B0604020202020204" pitchFamily="34" charset="0"/>
              <a:buChar char="•"/>
            </a:pPr>
            <a:r>
              <a:rPr lang="en-US" dirty="0"/>
              <a:t>Allison Rockwell</a:t>
            </a:r>
          </a:p>
          <a:p>
            <a:pPr marL="285744" indent="-285744">
              <a:buFont typeface="Arial" panose="020B0604020202020204" pitchFamily="34" charset="0"/>
              <a:buChar char="•"/>
            </a:pPr>
            <a:r>
              <a:rPr lang="en-US" dirty="0"/>
              <a:t>David Glover</a:t>
            </a:r>
          </a:p>
        </p:txBody>
      </p:sp>
    </p:spTree>
    <p:extLst>
      <p:ext uri="{BB962C8B-B14F-4D97-AF65-F5344CB8AC3E}">
        <p14:creationId xmlns:p14="http://schemas.microsoft.com/office/powerpoint/2010/main" val="2265811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36BC6F-B8E1-4B86-B8E2-7E93CC6B9396}"/>
              </a:ext>
            </a:extLst>
          </p:cNvPr>
          <p:cNvPicPr/>
          <p:nvPr/>
        </p:nvPicPr>
        <p:blipFill>
          <a:blip r:embed="rId2" cstate="print"/>
          <a:srcRect/>
          <a:stretch>
            <a:fillRect/>
          </a:stretch>
        </p:blipFill>
        <p:spPr bwMode="auto">
          <a:xfrm>
            <a:off x="10557811" y="341904"/>
            <a:ext cx="1066800" cy="1038225"/>
          </a:xfrm>
          <a:prstGeom prst="rect">
            <a:avLst/>
          </a:prstGeom>
          <a:noFill/>
          <a:ln w="9525">
            <a:noFill/>
            <a:miter lim="800000"/>
            <a:headEnd/>
            <a:tailEnd/>
          </a:ln>
        </p:spPr>
      </p:pic>
      <p:grpSp>
        <p:nvGrpSpPr>
          <p:cNvPr id="6" name="Group 5">
            <a:extLst>
              <a:ext uri="{FF2B5EF4-FFF2-40B4-BE49-F238E27FC236}">
                <a16:creationId xmlns:a16="http://schemas.microsoft.com/office/drawing/2014/main" id="{FA7F7FA1-5795-4353-9E77-057B65419581}"/>
              </a:ext>
            </a:extLst>
          </p:cNvPr>
          <p:cNvGrpSpPr/>
          <p:nvPr/>
        </p:nvGrpSpPr>
        <p:grpSpPr>
          <a:xfrm>
            <a:off x="1484740" y="1072473"/>
            <a:ext cx="8864600" cy="248227"/>
            <a:chOff x="1484740" y="695873"/>
            <a:chExt cx="8864600" cy="248227"/>
          </a:xfrm>
        </p:grpSpPr>
        <p:sp>
          <p:nvSpPr>
            <p:cNvPr id="7" name="Rectangle 6">
              <a:extLst>
                <a:ext uri="{FF2B5EF4-FFF2-40B4-BE49-F238E27FC236}">
                  <a16:creationId xmlns:a16="http://schemas.microsoft.com/office/drawing/2014/main" id="{97BA1DDD-448B-44CB-BAB2-2903E0461BB4}"/>
                </a:ext>
              </a:extLst>
            </p:cNvPr>
            <p:cNvSpPr/>
            <p:nvPr/>
          </p:nvSpPr>
          <p:spPr>
            <a:xfrm>
              <a:off x="1814940" y="695873"/>
              <a:ext cx="8534400" cy="8312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8" name="Rectangle 7">
              <a:extLst>
                <a:ext uri="{FF2B5EF4-FFF2-40B4-BE49-F238E27FC236}">
                  <a16:creationId xmlns:a16="http://schemas.microsoft.com/office/drawing/2014/main" id="{7A5BA605-F1BB-42D3-BD3E-65354A1221B4}"/>
                </a:ext>
              </a:extLst>
            </p:cNvPr>
            <p:cNvSpPr/>
            <p:nvPr/>
          </p:nvSpPr>
          <p:spPr>
            <a:xfrm>
              <a:off x="1484740" y="860973"/>
              <a:ext cx="8534400" cy="831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9" name="Rectangle 8">
              <a:extLst>
                <a:ext uri="{FF2B5EF4-FFF2-40B4-BE49-F238E27FC236}">
                  <a16:creationId xmlns:a16="http://schemas.microsoft.com/office/drawing/2014/main" id="{80C797CD-3053-4E65-B898-D0E8413F7990}"/>
                </a:ext>
              </a:extLst>
            </p:cNvPr>
            <p:cNvSpPr/>
            <p:nvPr/>
          </p:nvSpPr>
          <p:spPr>
            <a:xfrm>
              <a:off x="1637140" y="772073"/>
              <a:ext cx="8534400" cy="83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grpSp>
      <p:sp>
        <p:nvSpPr>
          <p:cNvPr id="2" name="TextBox 1">
            <a:extLst>
              <a:ext uri="{FF2B5EF4-FFF2-40B4-BE49-F238E27FC236}">
                <a16:creationId xmlns:a16="http://schemas.microsoft.com/office/drawing/2014/main" id="{691E8A80-67B8-43D6-B58F-D68B05031A61}"/>
              </a:ext>
            </a:extLst>
          </p:cNvPr>
          <p:cNvSpPr txBox="1"/>
          <p:nvPr/>
        </p:nvSpPr>
        <p:spPr>
          <a:xfrm>
            <a:off x="2032889" y="1619333"/>
            <a:ext cx="8214852" cy="4001095"/>
          </a:xfrm>
          <a:prstGeom prst="rect">
            <a:avLst/>
          </a:prstGeom>
          <a:noFill/>
        </p:spPr>
        <p:txBody>
          <a:bodyPr wrap="square" rtlCol="0">
            <a:spAutoFit/>
          </a:bodyPr>
          <a:lstStyle/>
          <a:p>
            <a:pPr algn="ctr"/>
            <a:r>
              <a:rPr lang="en-US" sz="3600" b="1" dirty="0"/>
              <a:t>Thanks for Your Support</a:t>
            </a:r>
          </a:p>
          <a:p>
            <a:pPr algn="ctr"/>
            <a:r>
              <a:rPr lang="en-US" sz="3600" dirty="0"/>
              <a:t>and </a:t>
            </a:r>
          </a:p>
          <a:p>
            <a:pPr algn="ctr"/>
            <a:r>
              <a:rPr lang="en-US" sz="6600" b="1" dirty="0"/>
              <a:t>Happy Holidays</a:t>
            </a:r>
            <a:r>
              <a:rPr lang="en-US" sz="3600" dirty="0"/>
              <a:t> </a:t>
            </a:r>
          </a:p>
          <a:p>
            <a:pPr algn="ctr"/>
            <a:r>
              <a:rPr lang="en-US" sz="3600" dirty="0"/>
              <a:t>from the </a:t>
            </a:r>
          </a:p>
          <a:p>
            <a:pPr algn="ctr"/>
            <a:r>
              <a:rPr lang="en-US" sz="4000" dirty="0"/>
              <a:t>Running Man Community Association Board</a:t>
            </a:r>
            <a:endParaRPr lang="en-US" sz="2800" dirty="0"/>
          </a:p>
        </p:txBody>
      </p:sp>
    </p:spTree>
    <p:extLst>
      <p:ext uri="{BB962C8B-B14F-4D97-AF65-F5344CB8AC3E}">
        <p14:creationId xmlns:p14="http://schemas.microsoft.com/office/powerpoint/2010/main" val="3973604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Wythe Creek Bridge Project</a:t>
            </a:r>
          </a:p>
        </p:txBody>
      </p:sp>
      <p:sp>
        <p:nvSpPr>
          <p:cNvPr id="3" name="Content Placeholder 2"/>
          <p:cNvSpPr>
            <a:spLocks noGrp="1"/>
          </p:cNvSpPr>
          <p:nvPr>
            <p:ph idx="1"/>
          </p:nvPr>
        </p:nvSpPr>
        <p:spPr>
          <a:xfrm>
            <a:off x="0" y="1193801"/>
            <a:ext cx="5588000" cy="3860799"/>
          </a:xfrm>
        </p:spPr>
        <p:txBody>
          <a:bodyPr>
            <a:noAutofit/>
          </a:bodyPr>
          <a:lstStyle/>
          <a:p>
            <a:r>
              <a:rPr lang="en-US" sz="2133" dirty="0"/>
              <a:t>Will raise the existing road elevation for emergency evacuation and will widen the roadway to accommodate future traffic volumes.</a:t>
            </a:r>
          </a:p>
          <a:p>
            <a:r>
              <a:rPr lang="en-US" sz="2133" dirty="0"/>
              <a:t>Current design includes a three lane bridge and a dedicated pedestrian/bike crossing.</a:t>
            </a:r>
          </a:p>
          <a:p>
            <a:r>
              <a:rPr lang="en-US" sz="2133" dirty="0"/>
              <a:t>Project is currently on hold.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585" t="16564"/>
          <a:stretch/>
        </p:blipFill>
        <p:spPr>
          <a:xfrm>
            <a:off x="-1177087" y="4140200"/>
            <a:ext cx="7855569" cy="2717800"/>
          </a:xfrm>
          <a:prstGeom prst="rect">
            <a:avLst/>
          </a:prstGeom>
        </p:spPr>
      </p:pic>
      <p:pic>
        <p:nvPicPr>
          <p:cNvPr id="5" name="Picture 4"/>
          <p:cNvPicPr>
            <a:picLocks noChangeAspect="1"/>
          </p:cNvPicPr>
          <p:nvPr/>
        </p:nvPicPr>
        <p:blipFill rotWithShape="1">
          <a:blip r:embed="rId4"/>
          <a:srcRect l="5506" r="10532" b="7826"/>
          <a:stretch/>
        </p:blipFill>
        <p:spPr>
          <a:xfrm>
            <a:off x="5501392" y="1513115"/>
            <a:ext cx="6690608" cy="5352143"/>
          </a:xfrm>
          <a:prstGeom prst="rect">
            <a:avLst/>
          </a:prstGeom>
        </p:spPr>
      </p:pic>
    </p:spTree>
    <p:extLst>
      <p:ext uri="{BB962C8B-B14F-4D97-AF65-F5344CB8AC3E}">
        <p14:creationId xmlns:p14="http://schemas.microsoft.com/office/powerpoint/2010/main" val="2449146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Legacy of Poquoson</a:t>
            </a:r>
          </a:p>
        </p:txBody>
      </p:sp>
      <p:sp>
        <p:nvSpPr>
          <p:cNvPr id="3" name="Content Placeholder 2"/>
          <p:cNvSpPr>
            <a:spLocks noGrp="1"/>
          </p:cNvSpPr>
          <p:nvPr>
            <p:ph idx="1"/>
          </p:nvPr>
        </p:nvSpPr>
        <p:spPr>
          <a:xfrm>
            <a:off x="609600" y="1182249"/>
            <a:ext cx="6299200" cy="4786751"/>
          </a:xfrm>
        </p:spPr>
        <p:txBody>
          <a:bodyPr>
            <a:noAutofit/>
          </a:bodyPr>
          <a:lstStyle/>
          <a:p>
            <a:r>
              <a:rPr lang="en-US" sz="2933" dirty="0"/>
              <a:t>Housing and Retail development off of Victory Blvd. </a:t>
            </a:r>
          </a:p>
          <a:p>
            <a:r>
              <a:rPr lang="en-US" sz="2933" dirty="0"/>
              <a:t>Project was approved by Poquoson in 2015.</a:t>
            </a:r>
          </a:p>
          <a:p>
            <a:r>
              <a:rPr lang="en-US" sz="2933" dirty="0"/>
              <a:t>Includes a total of 557 residential units:</a:t>
            </a:r>
          </a:p>
          <a:p>
            <a:pPr lvl="1"/>
            <a:r>
              <a:rPr lang="en-US" dirty="0"/>
              <a:t>238 single family homes</a:t>
            </a:r>
          </a:p>
          <a:p>
            <a:pPr lvl="1"/>
            <a:r>
              <a:rPr lang="en-US" dirty="0"/>
              <a:t>108 townhouses</a:t>
            </a:r>
          </a:p>
          <a:p>
            <a:pPr lvl="1"/>
            <a:r>
              <a:rPr lang="en-US" dirty="0"/>
              <a:t>11 cottage homes</a:t>
            </a:r>
          </a:p>
          <a:p>
            <a:pPr lvl="1"/>
            <a:r>
              <a:rPr lang="en-US" dirty="0"/>
              <a:t>200 apartments</a:t>
            </a:r>
          </a:p>
        </p:txBody>
      </p:sp>
      <p:pic>
        <p:nvPicPr>
          <p:cNvPr id="4" name="Picture 3"/>
          <p:cNvPicPr>
            <a:picLocks noChangeAspect="1"/>
          </p:cNvPicPr>
          <p:nvPr/>
        </p:nvPicPr>
        <p:blipFill>
          <a:blip r:embed="rId3"/>
          <a:stretch>
            <a:fillRect/>
          </a:stretch>
        </p:blipFill>
        <p:spPr>
          <a:xfrm>
            <a:off x="6908800" y="2076441"/>
            <a:ext cx="5283200" cy="3631772"/>
          </a:xfrm>
          <a:prstGeom prst="rect">
            <a:avLst/>
          </a:prstGeom>
        </p:spPr>
      </p:pic>
    </p:spTree>
    <p:extLst>
      <p:ext uri="{BB962C8B-B14F-4D97-AF65-F5344CB8AC3E}">
        <p14:creationId xmlns:p14="http://schemas.microsoft.com/office/powerpoint/2010/main" val="1331975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Victory at Tabb Subdivision </a:t>
            </a:r>
          </a:p>
        </p:txBody>
      </p:sp>
      <p:sp>
        <p:nvSpPr>
          <p:cNvPr id="3" name="Content Placeholder 2"/>
          <p:cNvSpPr>
            <a:spLocks noGrp="1"/>
          </p:cNvSpPr>
          <p:nvPr>
            <p:ph idx="1"/>
          </p:nvPr>
        </p:nvSpPr>
        <p:spPr>
          <a:xfrm>
            <a:off x="598906" y="1295400"/>
            <a:ext cx="6800225" cy="4775200"/>
          </a:xfrm>
        </p:spPr>
        <p:txBody>
          <a:bodyPr>
            <a:normAutofit fontScale="77500" lnSpcReduction="20000"/>
          </a:bodyPr>
          <a:lstStyle/>
          <a:p>
            <a:r>
              <a:rPr lang="en-US" sz="4800" dirty="0"/>
              <a:t>Located off of Meadowlake Road.</a:t>
            </a:r>
          </a:p>
          <a:p>
            <a:r>
              <a:rPr lang="en-US" sz="4800" dirty="0"/>
              <a:t>41-lot single family subdivision utilizing an open space cluster design. </a:t>
            </a:r>
          </a:p>
          <a:p>
            <a:r>
              <a:rPr lang="en-US" sz="4800" dirty="0"/>
              <a:t>The developer is installing the infrastructure </a:t>
            </a:r>
          </a:p>
          <a:p>
            <a:r>
              <a:rPr lang="en-US" sz="4800" dirty="0"/>
              <a:t>The first houses will likely be built in the first quarter of 2023.</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0412" y="3295508"/>
            <a:ext cx="4775200" cy="35814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00" t="10558" r="4383" b="10260"/>
          <a:stretch/>
        </p:blipFill>
        <p:spPr>
          <a:xfrm>
            <a:off x="7433505" y="1092200"/>
            <a:ext cx="4768427" cy="3251200"/>
          </a:xfrm>
          <a:prstGeom prst="rect">
            <a:avLst/>
          </a:prstGeom>
        </p:spPr>
      </p:pic>
    </p:spTree>
    <p:extLst>
      <p:ext uri="{BB962C8B-B14F-4D97-AF65-F5344CB8AC3E}">
        <p14:creationId xmlns:p14="http://schemas.microsoft.com/office/powerpoint/2010/main" val="2675743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Celestial Way Subdivision </a:t>
            </a:r>
          </a:p>
        </p:txBody>
      </p:sp>
      <p:pic>
        <p:nvPicPr>
          <p:cNvPr id="6" name="Picture 5"/>
          <p:cNvPicPr>
            <a:picLocks noChangeAspect="1"/>
          </p:cNvPicPr>
          <p:nvPr/>
        </p:nvPicPr>
        <p:blipFill rotWithShape="1">
          <a:blip r:embed="rId3"/>
          <a:srcRect t="1563"/>
          <a:stretch/>
        </p:blipFill>
        <p:spPr>
          <a:xfrm>
            <a:off x="3367253" y="1871849"/>
            <a:ext cx="5277983" cy="4868388"/>
          </a:xfrm>
          <a:prstGeom prst="rect">
            <a:avLst/>
          </a:prstGeom>
        </p:spPr>
      </p:pic>
    </p:spTree>
    <p:extLst>
      <p:ext uri="{BB962C8B-B14F-4D97-AF65-F5344CB8AC3E}">
        <p14:creationId xmlns:p14="http://schemas.microsoft.com/office/powerpoint/2010/main" val="970185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Myanmar Text"/>
        <a:ea typeface=""/>
        <a:cs typeface=""/>
      </a:majorFont>
      <a:minorFont>
        <a:latin typeface="Myanmar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3982</TotalTime>
  <Words>4674</Words>
  <Application>Microsoft Office PowerPoint</Application>
  <PresentationFormat>Widescreen</PresentationFormat>
  <Paragraphs>738</Paragraphs>
  <Slides>59</Slides>
  <Notes>17</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59</vt:i4>
      </vt:variant>
    </vt:vector>
  </HeadingPairs>
  <TitlesOfParts>
    <vt:vector size="77" baseType="lpstr">
      <vt:lpstr>Arial</vt:lpstr>
      <vt:lpstr>Calibri</vt:lpstr>
      <vt:lpstr>Calibri Light</vt:lpstr>
      <vt:lpstr>Cambria</vt:lpstr>
      <vt:lpstr>Copperplate</vt:lpstr>
      <vt:lpstr>Courier New</vt:lpstr>
      <vt:lpstr>Lucida Handwriting</vt:lpstr>
      <vt:lpstr>Myanmar Text</vt:lpstr>
      <vt:lpstr>Symbol</vt:lpstr>
      <vt:lpstr>Times New Roman</vt:lpstr>
      <vt:lpstr>Wingdings</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Wythe Creek Bridge Project</vt:lpstr>
      <vt:lpstr>The Legacy of Poquoson</vt:lpstr>
      <vt:lpstr>Victory at Tabb Subdivision </vt:lpstr>
      <vt:lpstr>Celestial Way Subdivision </vt:lpstr>
      <vt:lpstr>Celestial Way Subdivision </vt:lpstr>
      <vt:lpstr>Crime</vt:lpstr>
      <vt:lpstr> </vt:lpstr>
      <vt:lpstr>HRSD Tabb Pressure Reducing Pump Station and Offline Storage Facility </vt:lpstr>
      <vt:lpstr>PowerPoint Presentation</vt:lpstr>
      <vt:lpstr>PowerPoint Presentation</vt:lpstr>
      <vt:lpstr>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Report Road/Sign Issues?</vt:lpstr>
      <vt:lpstr>Need to report a streetlight outage?</vt:lpstr>
      <vt:lpstr>PowerPoint Presentation</vt:lpstr>
      <vt:lpstr>Committee Members </vt:lpstr>
      <vt:lpstr>Running Man ACC</vt:lpstr>
      <vt:lpstr>ACC Submissions</vt:lpstr>
      <vt:lpstr>ACC Notes of Interest</vt:lpstr>
      <vt:lpstr>Running Man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Todhunter</dc:creator>
  <cp:lastModifiedBy>Eric &amp; Bonnie</cp:lastModifiedBy>
  <cp:revision>311</cp:revision>
  <cp:lastPrinted>2022-12-02T01:51:18Z</cp:lastPrinted>
  <dcterms:created xsi:type="dcterms:W3CDTF">2017-11-24T22:25:31Z</dcterms:created>
  <dcterms:modified xsi:type="dcterms:W3CDTF">2023-12-06T02:17:35Z</dcterms:modified>
</cp:coreProperties>
</file>